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3"/>
    <p:sldMasterId id="2147483652" r:id="rId4"/>
    <p:sldMasterId id="2147483657" r:id="rId5"/>
  </p:sldMasterIdLst>
  <p:notesMasterIdLst>
    <p:notesMasterId r:id="rId28"/>
  </p:notesMasterIdLst>
  <p:sldIdLst>
    <p:sldId id="256" r:id="rId6"/>
    <p:sldId id="303" r:id="rId7"/>
    <p:sldId id="358" r:id="rId8"/>
    <p:sldId id="338" r:id="rId9"/>
    <p:sldId id="340" r:id="rId10"/>
    <p:sldId id="353" r:id="rId11"/>
    <p:sldId id="359" r:id="rId12"/>
    <p:sldId id="342" r:id="rId13"/>
    <p:sldId id="346" r:id="rId14"/>
    <p:sldId id="360" r:id="rId15"/>
    <p:sldId id="272" r:id="rId16"/>
    <p:sldId id="339" r:id="rId17"/>
    <p:sldId id="345" r:id="rId18"/>
    <p:sldId id="344" r:id="rId19"/>
    <p:sldId id="348" r:id="rId20"/>
    <p:sldId id="349" r:id="rId21"/>
    <p:sldId id="347" r:id="rId22"/>
    <p:sldId id="352" r:id="rId23"/>
    <p:sldId id="357" r:id="rId24"/>
    <p:sldId id="362" r:id="rId25"/>
    <p:sldId id="361" r:id="rId26"/>
    <p:sldId id="305" r:id="rId27"/>
  </p:sldIdLst>
  <p:sldSz cx="10693400" cy="756126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artori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06B50-81E0-0C92-5DF1-FDB7E3DE986F}" v="2" dt="2025-11-11T15:31:19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590" y="9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685CB1F-959A-485A-A7B8-5E914D7114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01063A9-F193-49C7-B116-FA9D551626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DC59CD-E726-4A76-AD31-522566ABD1EF}" type="datetimeFigureOut">
              <a:rPr lang="it-IT"/>
              <a:pPr>
                <a:defRPr/>
              </a:pPr>
              <a:t>13/11/2025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D05854EE-39FE-4232-97DB-C9643AED11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2DD5ABB5-FE8B-4A4B-9442-DA885B751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CD5A38-82D5-4D93-873B-D8F5E47828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E6D6F1-6ECC-4750-B01C-0A8A210F2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2C5D9B5-FCC3-4C09-B270-7B1B86AE267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>
            <a:extLst>
              <a:ext uri="{FF2B5EF4-FFF2-40B4-BE49-F238E27FC236}">
                <a16:creationId xmlns:a16="http://schemas.microsoft.com/office/drawing/2014/main" id="{08B6356F-835E-45BB-A8B3-248B161529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>
            <a:extLst>
              <a:ext uri="{FF2B5EF4-FFF2-40B4-BE49-F238E27FC236}">
                <a16:creationId xmlns:a16="http://schemas.microsoft.com/office/drawing/2014/main" id="{EDC0722A-A701-23F0-45BC-A9F749048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:a16="http://schemas.microsoft.com/office/drawing/2014/main" id="{398B6622-02C7-16D3-54D7-18A66E4DA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32DA67-2FF8-4DF7-A75C-7E4F7C8BF3FB}" type="slidenum">
              <a:rPr lang="it-IT" altLang="it-IT" sz="1200">
                <a:latin typeface="Calibri" panose="020F0502020204030204" pitchFamily="34" charset="0"/>
              </a:rPr>
              <a:pPr/>
              <a:t>17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9524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420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715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7796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840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5547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09166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937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834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47827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24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4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66128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77246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28695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715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06146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43488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69729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9868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90971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3405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94317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99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05535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77682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6867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9091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715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6128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0973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3786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78852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63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3031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8171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>
            <a:extLst>
              <a:ext uri="{FF2B5EF4-FFF2-40B4-BE49-F238E27FC236}">
                <a16:creationId xmlns:a16="http://schemas.microsoft.com/office/drawing/2014/main" id="{1D06989D-E1E2-4A00-5600-2880287E06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>
            <a:extLst>
              <a:ext uri="{FF2B5EF4-FFF2-40B4-BE49-F238E27FC236}">
                <a16:creationId xmlns:a16="http://schemas.microsoft.com/office/drawing/2014/main" id="{358D716B-A949-02D1-0165-4C9F0EAF87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68705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">
            <a:extLst>
              <a:ext uri="{FF2B5EF4-FFF2-40B4-BE49-F238E27FC236}">
                <a16:creationId xmlns:a16="http://schemas.microsoft.com/office/drawing/2014/main" id="{ACBC8707-1C3D-B36B-4CA2-3CA5B034CB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turchetti@unimi.it" TargetMode="External"/><Relationship Id="rId2" Type="http://schemas.openxmlformats.org/officeDocument/2006/relationships/hyperlink" Target="http://www.sba.unimi.it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Ricerche.bsgu@unimi.itfrancesco.colombo2@unimi.it" TargetMode="External"/><Relationship Id="rId4" Type="http://schemas.openxmlformats.org/officeDocument/2006/relationships/hyperlink" Target="mailto:francesco.colombo2@unimi.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301731AB-76F3-4EF5-8E3D-8F23D310D0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42925" y="2339975"/>
            <a:ext cx="9699625" cy="25209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4000" i="0">
                <a:solidFill>
                  <a:srgbClr val="CF1307"/>
                </a:solidFill>
                <a:effectLst/>
                <a:latin typeface="Arial" panose="020B0604020202020204" pitchFamily="34" charset="0"/>
              </a:rPr>
              <a:t>Verso la tesi in giurisprudenza</a:t>
            </a:r>
            <a:br>
              <a:rPr lang="it-IT" sz="3200" i="0">
                <a:solidFill>
                  <a:srgbClr val="CF1307"/>
                </a:solidFill>
                <a:effectLst/>
                <a:latin typeface="Arial" panose="020B0604020202020204" pitchFamily="34" charset="0"/>
              </a:rPr>
            </a:br>
            <a:r>
              <a:rPr lang="it-IT" sz="3200" i="0">
                <a:solidFill>
                  <a:srgbClr val="CF1307"/>
                </a:solidFill>
                <a:effectLst/>
                <a:latin typeface="Arial" panose="020B0604020202020204" pitchFamily="34" charset="0"/>
              </a:rPr>
              <a:t> le risorse elettroniche utili per la ricerca bibliografica</a:t>
            </a:r>
            <a:br>
              <a:rPr lang="it-IT" sz="1100" b="1" i="0">
                <a:solidFill>
                  <a:srgbClr val="CF1307"/>
                </a:solidFill>
                <a:effectLst/>
                <a:latin typeface="Arial" panose="020B0604020202020204" pitchFamily="34" charset="0"/>
              </a:rPr>
            </a:br>
            <a:br>
              <a:rPr lang="it-IT" sz="3200">
                <a:solidFill>
                  <a:schemeClr val="tx1"/>
                </a:solidFill>
              </a:rPr>
            </a:br>
            <a:r>
              <a:rPr lang="it-IT" sz="2400">
                <a:solidFill>
                  <a:schemeClr val="tx1"/>
                </a:solidFill>
              </a:rPr>
              <a:t>14 novembre 2025</a:t>
            </a:r>
            <a:endParaRPr lang="it-IT" altLang="it-IT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7ECE6EF-67CE-5B0E-60E7-D99D81279B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4513" y="5292725"/>
            <a:ext cx="8402637" cy="194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it-IT" altLang="it-IT" sz="2800"/>
          </a:p>
          <a:p>
            <a:pPr algn="l" eaLnBrk="1" hangingPunct="1"/>
            <a:r>
              <a:rPr lang="it-IT" altLang="it-IT"/>
              <a:t>Francesco Colombo - Maria Francesca Turchetti</a:t>
            </a:r>
          </a:p>
          <a:p>
            <a:pPr algn="l" eaLnBrk="1" hangingPunct="1"/>
            <a:r>
              <a:rPr lang="it-IT" altLang="it-IT" sz="2200"/>
              <a:t>Servizio Bibliotecario d’Ateneo</a:t>
            </a:r>
          </a:p>
          <a:p>
            <a:pPr algn="l" eaLnBrk="1" hangingPunct="1"/>
            <a:r>
              <a:rPr lang="it-IT" altLang="it-IT" sz="2200" i="1"/>
              <a:t>Biblioteca di studi giuridici e umanistici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7EE5E62A-1008-AEB8-2618-63BC88AB8F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3" y="107950"/>
            <a:ext cx="9220200" cy="83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 err="1"/>
              <a:t>Heinonline</a:t>
            </a:r>
            <a:endParaRPr lang="it-IT" alt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DEA851-D8EE-44F8-8D5D-4578785F5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64" y="1764407"/>
            <a:ext cx="9577064" cy="56889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it-IT" altLang="it-IT" sz="1800">
              <a:ea typeface="Microsoft YaHei U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altLang="it-IT" sz="2000">
                <a:latin typeface="+mj-lt"/>
                <a:ea typeface="Microsoft YaHei UI" panose="020B0503020204020204" pitchFamily="34" charset="-122"/>
              </a:rPr>
              <a:t>Banca dati a testo pieno e bibliografica dell’editore </a:t>
            </a:r>
            <a:r>
              <a:rPr lang="it-IT" altLang="it-IT" sz="2000" err="1">
                <a:latin typeface="+mj-lt"/>
                <a:ea typeface="Microsoft YaHei UI" panose="020B0503020204020204" pitchFamily="34" charset="-122"/>
              </a:rPr>
              <a:t>Hein</a:t>
            </a:r>
            <a:r>
              <a:rPr lang="it-IT" altLang="it-IT" sz="2000">
                <a:latin typeface="+mj-lt"/>
                <a:ea typeface="Microsoft YaHei UI" panose="020B0503020204020204" pitchFamily="34" charset="-122"/>
              </a:rPr>
              <a:t>.</a:t>
            </a:r>
          </a:p>
          <a:p>
            <a:pPr marL="0" indent="0">
              <a:buFontTx/>
              <a:buNone/>
              <a:defRPr/>
            </a:pPr>
            <a:endParaRPr lang="it-IT" altLang="it-IT" sz="2000" i="1">
              <a:latin typeface="+mj-lt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it-IT" altLang="it-IT" sz="2000">
                <a:latin typeface="+mj-lt"/>
                <a:ea typeface="Microsoft YaHei UI" panose="020B0503020204020204" pitchFamily="34" charset="-122"/>
              </a:rPr>
              <a:t>Contiene una ricca collezione di riviste giuridiche full-text di Stati Uniti e di vari paesi del mondo, molte con un </a:t>
            </a:r>
            <a:r>
              <a:rPr lang="it-IT" altLang="it-IT" sz="2000" i="1">
                <a:latin typeface="+mj-lt"/>
                <a:ea typeface="Microsoft YaHei UI" panose="020B0503020204020204" pitchFamily="34" charset="-122"/>
              </a:rPr>
              <a:t>focus</a:t>
            </a:r>
            <a:r>
              <a:rPr lang="it-IT" altLang="it-IT" sz="2000">
                <a:latin typeface="+mj-lt"/>
                <a:ea typeface="Microsoft YaHei UI" panose="020B0503020204020204" pitchFamily="34" charset="-122"/>
              </a:rPr>
              <a:t> sul diritto internazionale.</a:t>
            </a:r>
          </a:p>
          <a:p>
            <a:pPr marL="0" indent="0">
              <a:buFontTx/>
              <a:buNone/>
              <a:defRPr/>
            </a:pPr>
            <a:endParaRPr lang="it-IT" altLang="it-IT" sz="2000">
              <a:latin typeface="+mj-lt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it-IT" altLang="it-IT" sz="2000">
                <a:latin typeface="+mj-lt"/>
                <a:ea typeface="Microsoft YaHei UI" panose="020B0503020204020204" pitchFamily="34" charset="-122"/>
              </a:rPr>
              <a:t>Gli articoli sono in full-text fin dal primo numero della rivista (formato .pdf) </a:t>
            </a:r>
          </a:p>
          <a:p>
            <a:pPr marL="0" indent="0">
              <a:buFontTx/>
              <a:buNone/>
              <a:defRPr/>
            </a:pPr>
            <a:endParaRPr lang="it-IT" altLang="it-IT" sz="2000">
              <a:latin typeface="+mj-lt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it-IT" altLang="it-IT" sz="2000">
                <a:latin typeface="+mj-lt"/>
                <a:ea typeface="Microsoft YaHei UI" panose="020B0503020204020204" pitchFamily="34" charset="-122"/>
              </a:rPr>
              <a:t>Articoli editi nell’ultimo paio d’anni: in molti casi presente </a:t>
            </a:r>
            <a:r>
              <a:rPr lang="it-IT" altLang="it-IT" sz="2000" u="sng">
                <a:latin typeface="+mj-lt"/>
                <a:ea typeface="Microsoft YaHei UI" panose="020B0503020204020204" pitchFamily="34" charset="-122"/>
              </a:rPr>
              <a:t>solo</a:t>
            </a:r>
            <a:r>
              <a:rPr lang="it-IT" altLang="it-IT" sz="2000">
                <a:latin typeface="+mj-lt"/>
                <a:ea typeface="Microsoft YaHei UI" panose="020B0503020204020204" pitchFamily="34" charset="-122"/>
              </a:rPr>
              <a:t> l’abstract.</a:t>
            </a:r>
          </a:p>
          <a:p>
            <a:pPr marL="0" indent="0">
              <a:buFontTx/>
              <a:buNone/>
              <a:defRPr/>
            </a:pPr>
            <a:endParaRPr lang="it-IT" altLang="it-IT" sz="2000">
              <a:latin typeface="+mj-lt"/>
              <a:ea typeface="Microsoft YaHei U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altLang="it-IT" sz="2000">
                <a:latin typeface="+mj-lt"/>
                <a:ea typeface="Microsoft YaHei UI" panose="020B0503020204020204" pitchFamily="34" charset="-122"/>
              </a:rPr>
              <a:t>Contiene anche: collezione di </a:t>
            </a:r>
            <a:r>
              <a:rPr lang="it-IT" altLang="it-IT" sz="2000" i="1">
                <a:latin typeface="+mj-lt"/>
                <a:ea typeface="Microsoft YaHei UI" panose="020B0503020204020204" pitchFamily="34" charset="-122"/>
              </a:rPr>
              <a:t>Legal </a:t>
            </a:r>
            <a:r>
              <a:rPr lang="it-IT" altLang="it-IT" sz="2000" i="1" err="1">
                <a:latin typeface="+mj-lt"/>
                <a:ea typeface="Microsoft YaHei UI" panose="020B0503020204020204" pitchFamily="34" charset="-122"/>
              </a:rPr>
              <a:t>classics</a:t>
            </a:r>
            <a:r>
              <a:rPr lang="it-IT" altLang="it-IT" sz="2000" i="1">
                <a:latin typeface="+mj-lt"/>
                <a:ea typeface="Microsoft YaHei UI" panose="020B0503020204020204" pitchFamily="34" charset="-122"/>
              </a:rPr>
              <a:t>, </a:t>
            </a:r>
            <a:r>
              <a:rPr lang="it-IT" altLang="it-IT" sz="2000">
                <a:latin typeface="+mj-lt"/>
                <a:ea typeface="Microsoft YaHei UI" panose="020B0503020204020204" pitchFamily="34" charset="-122"/>
              </a:rPr>
              <a:t>testo delle costituzioni di tutti i paesi del mondo, materiale giuridico statunitense, canadese, del Regno Unito.</a:t>
            </a:r>
            <a:endParaRPr lang="it-IT" altLang="it-IT" sz="2000" i="1">
              <a:latin typeface="+mj-lt"/>
              <a:ea typeface="Microsoft YaHei UI" panose="020B0503020204020204" pitchFamily="34" charset="-122"/>
            </a:endParaRPr>
          </a:p>
          <a:p>
            <a:pPr marL="0" indent="0">
              <a:buFontTx/>
              <a:buNone/>
              <a:defRPr/>
            </a:pPr>
            <a:endParaRPr lang="it-IT"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B95DEF11-1CF3-626B-ABD8-4C5C67EB74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0850" y="252413"/>
            <a:ext cx="9223375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/>
              <a:t>La ricerca libera</a:t>
            </a:r>
          </a:p>
        </p:txBody>
      </p:sp>
      <p:sp>
        <p:nvSpPr>
          <p:cNvPr id="17411" name="Segnaposto contenuto 2">
            <a:extLst>
              <a:ext uri="{FF2B5EF4-FFF2-40B4-BE49-F238E27FC236}">
                <a16:creationId xmlns:a16="http://schemas.microsoft.com/office/drawing/2014/main" id="{030116CF-0A86-4D0E-90BC-5B266C86321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06388" y="1836738"/>
            <a:ext cx="10080625" cy="55435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it-IT" altLang="it-IT" sz="2000"/>
              <a:t>Gli operatori booleani: comandi per restringere e rendere efficace la ricerca mettendo in relazione tra loro più termini</a:t>
            </a:r>
          </a:p>
          <a:p>
            <a:pPr marL="0" indent="0">
              <a:buFontTx/>
              <a:buNone/>
              <a:defRPr/>
            </a:pPr>
            <a:endParaRPr lang="it-IT" altLang="it-IT" sz="2000"/>
          </a:p>
          <a:p>
            <a:pPr>
              <a:defRPr/>
            </a:pPr>
            <a:r>
              <a:rPr lang="it-IT" sz="2000" b="1"/>
              <a:t>Operatori logici:</a:t>
            </a:r>
          </a:p>
          <a:p>
            <a:pPr>
              <a:defRPr/>
            </a:pPr>
            <a:endParaRPr lang="it-IT" sz="2000"/>
          </a:p>
          <a:p>
            <a:pPr>
              <a:buFontTx/>
              <a:buChar char="-"/>
              <a:defRPr/>
            </a:pPr>
            <a:r>
              <a:rPr lang="it-IT" sz="2000"/>
              <a:t>AND = tutti i termini presenti contemporaneamente</a:t>
            </a:r>
          </a:p>
          <a:p>
            <a:pPr>
              <a:buFontTx/>
              <a:buChar char="-"/>
              <a:defRPr/>
            </a:pPr>
            <a:r>
              <a:rPr lang="it-IT" sz="2000"/>
              <a:t>OR = almeno una delle parole specificate è presente</a:t>
            </a:r>
          </a:p>
          <a:p>
            <a:pPr>
              <a:buFontTx/>
              <a:buChar char="-"/>
              <a:defRPr/>
            </a:pPr>
            <a:r>
              <a:rPr lang="it-IT" sz="2000"/>
              <a:t>NOT = il primo termine presente senza che lo sia anche il secondo</a:t>
            </a:r>
          </a:p>
          <a:p>
            <a:pPr>
              <a:buFontTx/>
              <a:buChar char="-"/>
              <a:defRPr/>
            </a:pPr>
            <a:endParaRPr lang="it-IT" sz="2000"/>
          </a:p>
          <a:p>
            <a:pPr marL="546100" indent="-457200">
              <a:defRPr/>
            </a:pPr>
            <a:r>
              <a:rPr lang="it-IT" sz="2000" b="1"/>
              <a:t>I caratteri jolly:</a:t>
            </a:r>
          </a:p>
          <a:p>
            <a:pPr marL="546100" indent="-457200">
              <a:defRPr/>
            </a:pPr>
            <a:endParaRPr lang="it-IT" sz="2000" b="1"/>
          </a:p>
          <a:p>
            <a:pPr marL="0" indent="0">
              <a:buFontTx/>
              <a:buNone/>
              <a:defRPr/>
            </a:pPr>
            <a:r>
              <a:rPr lang="it-IT" sz="2000"/>
              <a:t>-   * = all’inizio o in coda alla radice della parola, permette di trovare tutti i termini che   iniziano o finiscono con le lettere indicate</a:t>
            </a:r>
          </a:p>
          <a:p>
            <a:pPr>
              <a:buFontTx/>
              <a:buChar char="-"/>
              <a:defRPr/>
            </a:pPr>
            <a:r>
              <a:rPr lang="it-IT" sz="2000"/>
              <a:t>? = sostituisce un solo carattere ad inizio o fine parola</a:t>
            </a:r>
          </a:p>
          <a:p>
            <a:pPr>
              <a:buFontTx/>
              <a:buChar char="-"/>
              <a:defRPr/>
            </a:pPr>
            <a:r>
              <a:rPr lang="it-IT" altLang="it-IT" sz="2000" i="1"/>
              <a:t>‘‘  ’’ = </a:t>
            </a:r>
            <a:r>
              <a:rPr lang="it-IT" altLang="it-IT" sz="2000"/>
              <a:t>permette la ricerca della frase esatta riportata</a:t>
            </a:r>
          </a:p>
          <a:p>
            <a:pPr>
              <a:buFontTx/>
              <a:buChar char="-"/>
              <a:defRPr/>
            </a:pPr>
            <a:endParaRPr lang="it-IT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B39668F7-C445-68C7-CF2C-4ED8D5FF5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-107950"/>
            <a:ext cx="8788400" cy="129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/>
              <a:t>La ricerca di</a:t>
            </a:r>
            <a:br>
              <a:rPr lang="it-IT" altLang="it-IT" sz="4000"/>
            </a:br>
            <a:r>
              <a:rPr lang="it-IT" altLang="it-IT" sz="4000"/>
              <a:t>sentenze italiane</a:t>
            </a:r>
            <a:br>
              <a:rPr lang="it-IT" altLang="it-IT" sz="4000"/>
            </a:br>
            <a:endParaRPr lang="it-IT" alt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3F776-76F9-4EC0-8547-282D459B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2197100"/>
            <a:ext cx="9864725" cy="4967288"/>
          </a:xfrm>
        </p:spPr>
        <p:txBody>
          <a:bodyPr/>
          <a:lstStyle/>
          <a:p>
            <a:pPr>
              <a:defRPr/>
            </a:pPr>
            <a:r>
              <a:rPr lang="it-IT"/>
              <a:t> </a:t>
            </a:r>
            <a:r>
              <a:rPr lang="it-IT" sz="2200">
                <a:latin typeface="+mj-lt"/>
              </a:rPr>
              <a:t>Per estremi</a:t>
            </a:r>
          </a:p>
          <a:p>
            <a:pPr lvl="1">
              <a:defRPr/>
            </a:pPr>
            <a:r>
              <a:rPr lang="it-IT" sz="22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Cons. Stato sez. V 11 gennaio 2018, n. 118</a:t>
            </a:r>
          </a:p>
          <a:p>
            <a:pPr lvl="1">
              <a:defRPr/>
            </a:pPr>
            <a:endParaRPr lang="it-IT" sz="22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457200">
              <a:defRPr/>
            </a:pPr>
            <a:r>
              <a:rPr lang="it-IT" sz="2200">
                <a:latin typeface="+mj-lt"/>
              </a:rPr>
              <a:t>Per riferimenti normativi</a:t>
            </a:r>
          </a:p>
          <a:p>
            <a:pPr lvl="1">
              <a:defRPr/>
            </a:pPr>
            <a:r>
              <a:rPr lang="en-GB" sz="2200" i="1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c.c.art</a:t>
            </a:r>
            <a:r>
              <a:rPr lang="en-GB" sz="2200" i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2043 + </a:t>
            </a:r>
            <a:r>
              <a:rPr lang="en-GB" sz="2200" i="1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D.Lgs</a:t>
            </a:r>
            <a:r>
              <a:rPr lang="en-GB" sz="2200" i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02/07/2010, n. 104, art. 7</a:t>
            </a:r>
          </a:p>
          <a:p>
            <a:pPr lvl="1">
              <a:defRPr/>
            </a:pPr>
            <a:endParaRPr lang="en-GB" sz="2200" b="1" i="1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it-IT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 argomento</a:t>
            </a:r>
          </a:p>
          <a:p>
            <a:pPr lvl="1">
              <a:defRPr/>
            </a:pPr>
            <a:r>
              <a:rPr lang="it-IT" sz="22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gara AND "fornitura di servizi" + 2018 + </a:t>
            </a:r>
            <a:r>
              <a:rPr lang="it-IT" sz="2200" i="1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endParaRPr lang="it-IT" sz="2200" i="1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  <a:defRPr/>
            </a:pPr>
            <a:endParaRPr lang="it-IT" sz="12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defRPr/>
            </a:pPr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369A1762-06C5-F546-AFD9-942654CFC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5525" y="0"/>
            <a:ext cx="8281988" cy="1116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3600"/>
              <a:t>La ricerca </a:t>
            </a:r>
            <a:br>
              <a:rPr lang="it-IT" altLang="it-IT" sz="3600"/>
            </a:br>
            <a:r>
              <a:rPr lang="it-IT" altLang="it-IT" sz="3600"/>
              <a:t>di sentenze americane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57B0A4-DEB9-440C-AAB1-34BE8EE04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6" y="1764407"/>
            <a:ext cx="10009113" cy="5157093"/>
          </a:xfrm>
        </p:spPr>
        <p:txBody>
          <a:bodyPr lIns="91440" tIns="45720" rIns="91440" bIns="45720" anchor="t"/>
          <a:lstStyle/>
          <a:p>
            <a:pPr marL="0" indent="0">
              <a:buNone/>
              <a:defRPr/>
            </a:pPr>
            <a:endParaRPr lang="it-IT" sz="2200">
              <a:latin typeface="+mj-lt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sz="2200">
                <a:latin typeface="+mj-lt"/>
                <a:cs typeface="Calibri" panose="020F0502020204030204" pitchFamily="34" charset="0"/>
              </a:rPr>
              <a:t>Per citazione: </a:t>
            </a:r>
          </a:p>
          <a:p>
            <a:pPr marL="457200" lvl="1" indent="0">
              <a:buNone/>
              <a:defRPr/>
            </a:pPr>
            <a:r>
              <a:rPr lang="it-IT" sz="2200" i="1">
                <a:latin typeface="+mj-lt"/>
                <a:cs typeface="Calibri" panose="020F0502020204030204" pitchFamily="34" charset="0"/>
              </a:rPr>
              <a:t>   - 376 U.S. 254 </a:t>
            </a:r>
            <a:r>
              <a:rPr lang="it-IT" sz="2200">
                <a:latin typeface="+mj-lt"/>
                <a:cs typeface="Calibri" panose="020F0502020204030204" pitchFamily="34" charset="0"/>
              </a:rPr>
              <a:t>(analisi della sentenza)</a:t>
            </a:r>
          </a:p>
          <a:p>
            <a:pPr marL="457200" lvl="1" indent="0">
              <a:buNone/>
              <a:defRPr/>
            </a:pPr>
            <a:endParaRPr lang="it-IT" sz="2200">
              <a:latin typeface="+mj-lt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200">
                <a:latin typeface="+mj-lt"/>
                <a:cs typeface="Calibri" panose="020F0502020204030204" pitchFamily="34" charset="0"/>
              </a:rPr>
              <a:t>Per </a:t>
            </a:r>
            <a:r>
              <a:rPr lang="en-GB" sz="2200" err="1">
                <a:latin typeface="+mj-lt"/>
                <a:cs typeface="Calibri" panose="020F0502020204030204" pitchFamily="34" charset="0"/>
              </a:rPr>
              <a:t>argomento</a:t>
            </a:r>
            <a:r>
              <a:rPr lang="en-GB" sz="2200">
                <a:latin typeface="+mj-lt"/>
                <a:cs typeface="Calibri" panose="020F0502020204030204" pitchFamily="34" charset="0"/>
              </a:rPr>
              <a:t>: </a:t>
            </a:r>
          </a:p>
          <a:p>
            <a:pPr marL="457200" lvl="1" indent="0">
              <a:buNone/>
              <a:defRPr/>
            </a:pPr>
            <a:r>
              <a:rPr lang="it-IT" sz="2200" i="1">
                <a:latin typeface="+mj-lt"/>
                <a:cs typeface="Calibri" panose="020F0502020204030204" pitchFamily="34" charset="0"/>
              </a:rPr>
              <a:t>  - «trademark </a:t>
            </a:r>
            <a:r>
              <a:rPr lang="it-IT" sz="2200" i="1" err="1">
                <a:latin typeface="+mj-lt"/>
                <a:cs typeface="Calibri" panose="020F0502020204030204" pitchFamily="34" charset="0"/>
              </a:rPr>
              <a:t>infringement</a:t>
            </a:r>
            <a:r>
              <a:rPr lang="it-IT" sz="2200" i="1">
                <a:latin typeface="+mj-lt"/>
                <a:cs typeface="Calibri" panose="020F0502020204030204" pitchFamily="34" charset="0"/>
              </a:rPr>
              <a:t>» «</a:t>
            </a:r>
            <a:r>
              <a:rPr lang="it-IT" sz="2200" i="1" err="1">
                <a:latin typeface="+mj-lt"/>
                <a:cs typeface="Calibri" panose="020F0502020204030204" pitchFamily="34" charset="0"/>
              </a:rPr>
              <a:t>unfair</a:t>
            </a:r>
            <a:r>
              <a:rPr lang="it-IT" sz="2200" i="1">
                <a:latin typeface="+mj-lt"/>
                <a:cs typeface="Calibri" panose="020F0502020204030204" pitchFamily="34" charset="0"/>
              </a:rPr>
              <a:t> </a:t>
            </a:r>
            <a:r>
              <a:rPr lang="it-IT" sz="2200" i="1" err="1">
                <a:latin typeface="+mj-lt"/>
                <a:cs typeface="Calibri" panose="020F0502020204030204" pitchFamily="34" charset="0"/>
              </a:rPr>
              <a:t>competition</a:t>
            </a:r>
            <a:r>
              <a:rPr lang="it-IT" sz="2200" i="1">
                <a:latin typeface="+mj-lt"/>
                <a:cs typeface="Calibri" panose="020F0502020204030204" pitchFamily="34" charset="0"/>
              </a:rPr>
              <a:t>» + toys</a:t>
            </a:r>
            <a:r>
              <a:rPr lang="en-GB" sz="2200" i="1">
                <a:latin typeface="+mj-lt"/>
                <a:cs typeface="Calibri" panose="020F0502020204030204" pitchFamily="34" charset="0"/>
              </a:rPr>
              <a:t>, </a:t>
            </a:r>
            <a:r>
              <a:rPr lang="en-GB" sz="2200" err="1">
                <a:latin typeface="+mj-lt"/>
                <a:cs typeface="Calibri" panose="020F0502020204030204" pitchFamily="34" charset="0"/>
              </a:rPr>
              <a:t>ultimi</a:t>
            </a:r>
            <a:r>
              <a:rPr lang="en-GB" sz="2200">
                <a:latin typeface="+mj-lt"/>
                <a:cs typeface="Calibri" panose="020F0502020204030204" pitchFamily="34" charset="0"/>
              </a:rPr>
              <a:t> 5 anni</a:t>
            </a:r>
            <a:endParaRPr lang="it-IT" sz="2200" i="1">
              <a:latin typeface="+mj-lt"/>
              <a:cs typeface="Calibri" panose="020F050202020403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it-IT" sz="2400"/>
          </a:p>
          <a:p>
            <a:pPr marL="457200" lvl="1" indent="0">
              <a:buFontTx/>
              <a:buNone/>
              <a:defRPr/>
            </a:pPr>
            <a:endParaRPr lang="it-IT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2B0AA532-6E41-5CC7-2D7F-EE6E9E5033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3" y="53975"/>
            <a:ext cx="9223375" cy="91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>
                <a:cs typeface="Tahoma" panose="020B0604030504040204" pitchFamily="34" charset="0"/>
              </a:rPr>
              <a:t>Shepard’s</a:t>
            </a:r>
            <a:endParaRPr lang="it-IT" alt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FC7A35-7613-498D-83B8-81E90E28B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2012950"/>
            <a:ext cx="9580563" cy="5426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sz="2000">
                <a:latin typeface="+mj-lt"/>
                <a:cs typeface="Tahoma" pitchFamily="34" charset="0"/>
              </a:rPr>
              <a:t>Per le sentenze americane</a:t>
            </a:r>
          </a:p>
          <a:p>
            <a:pPr eaLnBrk="1" hangingPunct="1">
              <a:defRPr/>
            </a:pPr>
            <a:r>
              <a:rPr lang="it-IT" altLang="it-IT" sz="2000">
                <a:latin typeface="+mj-lt"/>
                <a:cs typeface="Tahoma" panose="020B0604030504040204" pitchFamily="34" charset="0"/>
              </a:rPr>
              <a:t>Permette di ricostruire la storia di un caso e la dottrina correlata, al fine di determinare se è «</a:t>
            </a:r>
            <a:r>
              <a:rPr lang="it-IT" altLang="it-IT" sz="2000" err="1">
                <a:latin typeface="+mj-lt"/>
                <a:cs typeface="Tahoma" panose="020B0604030504040204" pitchFamily="34" charset="0"/>
              </a:rPr>
              <a:t>good</a:t>
            </a:r>
            <a:r>
              <a:rPr lang="it-IT" altLang="it-IT" sz="2000">
                <a:latin typeface="+mj-lt"/>
                <a:cs typeface="Tahoma" panose="020B0604030504040204" pitchFamily="34" charset="0"/>
              </a:rPr>
              <a:t> law».</a:t>
            </a:r>
          </a:p>
          <a:p>
            <a:pPr eaLnBrk="1" hangingPunct="1">
              <a:defRPr/>
            </a:pPr>
            <a:r>
              <a:rPr lang="it-IT" altLang="it-IT" sz="2000">
                <a:latin typeface="+mj-lt"/>
                <a:cs typeface="Tahoma" panose="020B0604030504040204" pitchFamily="34" charset="0"/>
              </a:rPr>
              <a:t>Attenzione al pallino rosso: la sentenza è  stata revocata (“</a:t>
            </a:r>
            <a:r>
              <a:rPr lang="it-IT" altLang="it-IT" sz="2000" err="1">
                <a:latin typeface="+mj-lt"/>
                <a:cs typeface="Tahoma" panose="020B0604030504040204" pitchFamily="34" charset="0"/>
              </a:rPr>
              <a:t>overruled</a:t>
            </a:r>
            <a:r>
              <a:rPr lang="it-IT" altLang="it-IT" sz="2000">
                <a:latin typeface="+mj-lt"/>
                <a:cs typeface="Tahoma" panose="020B0604030504040204" pitchFamily="34" charset="0"/>
              </a:rPr>
              <a:t>”), è considerata «</a:t>
            </a:r>
            <a:r>
              <a:rPr lang="it-IT" altLang="it-IT" sz="2000" err="1">
                <a:latin typeface="+mj-lt"/>
                <a:cs typeface="Tahoma" panose="020B0604030504040204" pitchFamily="34" charset="0"/>
              </a:rPr>
              <a:t>bad</a:t>
            </a:r>
            <a:r>
              <a:rPr lang="it-IT" altLang="it-IT" sz="2000">
                <a:latin typeface="+mj-lt"/>
                <a:cs typeface="Tahoma" panose="020B0604030504040204" pitchFamily="34" charset="0"/>
              </a:rPr>
              <a:t> law» e non può essere più citata come un precedente.</a:t>
            </a:r>
          </a:p>
          <a:p>
            <a:pPr eaLnBrk="1" hangingPunct="1">
              <a:defRPr/>
            </a:pPr>
            <a:endParaRPr lang="it-IT" altLang="it-IT" sz="2000">
              <a:latin typeface="+mj-lt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it-IT" altLang="it-IT" sz="2000">
              <a:latin typeface="+mj-lt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it-IT" altLang="it-IT" sz="2000">
              <a:latin typeface="+mj-lt"/>
              <a:cs typeface="Tahoma" panose="020B060403050404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it-IT" sz="2000">
              <a:latin typeface="+mj-lt"/>
              <a:cs typeface="Tahoma" panose="020B0604030504040204" pitchFamily="34" charset="0"/>
            </a:endParaRPr>
          </a:p>
          <a:p>
            <a:pPr>
              <a:defRPr/>
            </a:pPr>
            <a:endParaRPr lang="it-IT"/>
          </a:p>
        </p:txBody>
      </p:sp>
      <p:pic>
        <p:nvPicPr>
          <p:cNvPr id="21508" name="Immagine 6">
            <a:extLst>
              <a:ext uri="{FF2B5EF4-FFF2-40B4-BE49-F238E27FC236}">
                <a16:creationId xmlns:a16="http://schemas.microsoft.com/office/drawing/2014/main" id="{B2BBF4B0-6DFF-0BBB-E1AB-643E1863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05250"/>
            <a:ext cx="451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magine 7">
            <a:extLst>
              <a:ext uri="{FF2B5EF4-FFF2-40B4-BE49-F238E27FC236}">
                <a16:creationId xmlns:a16="http://schemas.microsoft.com/office/drawing/2014/main" id="{8D05613F-1E91-8275-7EE4-460B00A2A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459288"/>
            <a:ext cx="5210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magine 8">
            <a:extLst>
              <a:ext uri="{FF2B5EF4-FFF2-40B4-BE49-F238E27FC236}">
                <a16:creationId xmlns:a16="http://schemas.microsoft.com/office/drawing/2014/main" id="{4C4C6669-F2A0-5420-1E6B-1DE506EEA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937125"/>
            <a:ext cx="541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magine 9">
            <a:extLst>
              <a:ext uri="{FF2B5EF4-FFF2-40B4-BE49-F238E27FC236}">
                <a16:creationId xmlns:a16="http://schemas.microsoft.com/office/drawing/2014/main" id="{55DC5E85-7235-2BB1-392C-078B001A0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5316538"/>
            <a:ext cx="5130799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magine 10">
            <a:extLst>
              <a:ext uri="{FF2B5EF4-FFF2-40B4-BE49-F238E27FC236}">
                <a16:creationId xmlns:a16="http://schemas.microsoft.com/office/drawing/2014/main" id="{AB4E37E2-DFFA-5F0B-1A4A-88575156C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5840413"/>
            <a:ext cx="44735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magine 11">
            <a:extLst>
              <a:ext uri="{FF2B5EF4-FFF2-40B4-BE49-F238E27FC236}">
                <a16:creationId xmlns:a16="http://schemas.microsoft.com/office/drawing/2014/main" id="{5AAD0BF1-200D-9CE7-16AD-25393C4A15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45238"/>
            <a:ext cx="5130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magine 12">
            <a:extLst>
              <a:ext uri="{FF2B5EF4-FFF2-40B4-BE49-F238E27FC236}">
                <a16:creationId xmlns:a16="http://schemas.microsoft.com/office/drawing/2014/main" id="{6E2AFEB6-9F48-F4A7-0C09-0BDBB1D5A8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6905625"/>
            <a:ext cx="4473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70E17E1F-75B0-D67B-7D14-9D1001C5AB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3" y="-107950"/>
            <a:ext cx="9223375" cy="1331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/>
              <a:t>La ricerca </a:t>
            </a:r>
            <a:br>
              <a:rPr lang="it-IT" altLang="it-IT" sz="4000"/>
            </a:br>
            <a:r>
              <a:rPr lang="it-IT" altLang="it-IT" sz="4000"/>
              <a:t>di sentenze inglesi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F03C80-640A-4834-BE74-C24388F5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32" y="1908175"/>
            <a:ext cx="9440093" cy="51514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it-IT" sz="2200">
              <a:latin typeface="+mj-lt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200">
                <a:latin typeface="+mj-lt"/>
                <a:cs typeface="Calibri" panose="020F0502020204030204" pitchFamily="34" charset="0"/>
              </a:rPr>
              <a:t>Per nome delle parti: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200" i="1">
                <a:latin typeface="+mj-lt"/>
                <a:cs typeface="Calibri" panose="020F0502020204030204" pitchFamily="34" charset="0"/>
              </a:rPr>
              <a:t>   - Patel v. </a:t>
            </a:r>
            <a:r>
              <a:rPr lang="it-IT" altLang="it-IT" sz="2200" i="1" err="1">
                <a:latin typeface="+mj-lt"/>
                <a:cs typeface="Calibri" panose="020F0502020204030204" pitchFamily="34" charset="0"/>
              </a:rPr>
              <a:t>Mirza</a:t>
            </a:r>
            <a:r>
              <a:rPr lang="it-IT" altLang="it-IT" sz="2200" i="1">
                <a:latin typeface="+mj-lt"/>
                <a:cs typeface="Calibri" panose="020F0502020204030204" pitchFamily="34" charset="0"/>
              </a:rPr>
              <a:t>,</a:t>
            </a:r>
            <a:r>
              <a:rPr lang="it-IT" altLang="it-IT" sz="2200">
                <a:latin typeface="+mj-lt"/>
                <a:cs typeface="Calibri" panose="020F0502020204030204" pitchFamily="34" charset="0"/>
              </a:rPr>
              <a:t> </a:t>
            </a:r>
            <a:r>
              <a:rPr lang="it-IT" altLang="it-IT" sz="2200" i="1">
                <a:latin typeface="+mj-lt"/>
                <a:cs typeface="Calibri" panose="020F0502020204030204" pitchFamily="34" charset="0"/>
              </a:rPr>
              <a:t>Supreme Court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200">
              <a:latin typeface="+mj-lt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IT" sz="2200">
                <a:latin typeface="+mj-lt"/>
                <a:cs typeface="Calibri" panose="020F0502020204030204" pitchFamily="34" charset="0"/>
              </a:rPr>
              <a:t>Per argomento:	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200" i="1">
                <a:latin typeface="+mj-lt"/>
                <a:cs typeface="Calibri" panose="020F0502020204030204" pitchFamily="34" charset="0"/>
              </a:rPr>
              <a:t>    - «</a:t>
            </a:r>
            <a:r>
              <a:rPr lang="it-IT" altLang="it-IT" sz="2200" i="1" err="1">
                <a:latin typeface="+mj-lt"/>
                <a:cs typeface="Calibri" panose="020F0502020204030204" pitchFamily="34" charset="0"/>
              </a:rPr>
              <a:t>breach</a:t>
            </a:r>
            <a:r>
              <a:rPr lang="it-IT" altLang="it-IT" sz="2200" i="1">
                <a:latin typeface="+mj-lt"/>
                <a:cs typeface="Calibri" panose="020F0502020204030204" pitchFamily="34" charset="0"/>
              </a:rPr>
              <a:t> of </a:t>
            </a:r>
            <a:r>
              <a:rPr lang="it-IT" altLang="it-IT" sz="2200" i="1" err="1">
                <a:latin typeface="+mj-lt"/>
                <a:cs typeface="Calibri" panose="020F0502020204030204" pitchFamily="34" charset="0"/>
              </a:rPr>
              <a:t>contract</a:t>
            </a:r>
            <a:r>
              <a:rPr lang="it-IT" altLang="it-IT" sz="2200" i="1">
                <a:latin typeface="+mj-lt"/>
                <a:cs typeface="Calibri" panose="020F0502020204030204" pitchFamily="34" charset="0"/>
              </a:rPr>
              <a:t>» (</a:t>
            </a:r>
            <a:r>
              <a:rPr lang="it-IT" altLang="it-IT" sz="2200" i="1" err="1">
                <a:latin typeface="+mj-lt"/>
                <a:cs typeface="Calibri" panose="020F0502020204030204" pitchFamily="34" charset="0"/>
              </a:rPr>
              <a:t>Guidance</a:t>
            </a:r>
            <a:r>
              <a:rPr lang="it-IT" altLang="it-IT" sz="2200" i="1">
                <a:latin typeface="+mj-lt"/>
                <a:cs typeface="Calibri" panose="020F0502020204030204" pitchFamily="34" charset="0"/>
              </a:rPr>
              <a:t> </a:t>
            </a:r>
            <a:r>
              <a:rPr lang="it-IT" altLang="it-IT" sz="2200" i="1" err="1">
                <a:latin typeface="+mj-lt"/>
                <a:cs typeface="Calibri" panose="020F0502020204030204" pitchFamily="34" charset="0"/>
              </a:rPr>
              <a:t>cases</a:t>
            </a:r>
            <a:r>
              <a:rPr lang="it-IT" altLang="it-IT" sz="2200" i="1">
                <a:latin typeface="+mj-lt"/>
                <a:cs typeface="Calibri" panose="020F0502020204030204" pitchFamily="34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sz="2200">
                <a:latin typeface="+mj-lt"/>
              </a:rPr>
              <a:t>	</a:t>
            </a:r>
            <a:endParaRPr lang="it-IT" sz="220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it-IT" sz="2400">
                <a:latin typeface="+mj-lt"/>
              </a:rPr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EAFDE08B-4254-C82A-5316-A5D4683202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3" y="0"/>
            <a:ext cx="8643937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3800"/>
              <a:t>Significant cases </a:t>
            </a:r>
            <a:br>
              <a:rPr lang="it-IT" altLang="it-IT" sz="3800"/>
            </a:br>
            <a:r>
              <a:rPr lang="it-IT" altLang="it-IT" sz="3800"/>
              <a:t>Guidance cases</a:t>
            </a:r>
          </a:p>
        </p:txBody>
      </p:sp>
      <p:sp>
        <p:nvSpPr>
          <p:cNvPr id="23555" name="Segnaposto contenuto 2">
            <a:extLst>
              <a:ext uri="{FF2B5EF4-FFF2-40B4-BE49-F238E27FC236}">
                <a16:creationId xmlns:a16="http://schemas.microsoft.com/office/drawing/2014/main" id="{0B25DE68-7766-122C-9431-20AD0B48EB9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77825" y="2012950"/>
            <a:ext cx="9580563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2200" b="1" err="1"/>
              <a:t>Significant</a:t>
            </a:r>
            <a:r>
              <a:rPr lang="it-IT" altLang="it-IT" sz="2200" b="1"/>
              <a:t> case</a:t>
            </a:r>
            <a:r>
              <a:rPr lang="it-IT" altLang="it-IT" sz="2200"/>
              <a:t>: un caso è considerato «significativo» se stabilisce nuovi principi giuridici, […] applica principi consolidati a una nuova situazione, rovescia l'autorità giuridica stabilita […], o è dichiarato dal giudice di importanza pubblica generale.</a:t>
            </a:r>
          </a:p>
          <a:p>
            <a:r>
              <a:rPr lang="it-IT" altLang="it-IT" sz="2200" b="1" err="1"/>
              <a:t>Guidance</a:t>
            </a:r>
            <a:r>
              <a:rPr lang="it-IT" altLang="it-IT" sz="2200" b="1"/>
              <a:t> case</a:t>
            </a:r>
            <a:r>
              <a:rPr lang="it-IT" altLang="it-IT" sz="2200"/>
              <a:t>: Un caso è considerato «orientativo» se fornisce orientamenti giuridici o procedurali, o rafforza o spiega gli orientamenti esistenti. </a:t>
            </a:r>
          </a:p>
          <a:p>
            <a:endParaRPr lang="it-IT" altLang="it-IT" sz="2200"/>
          </a:p>
          <a:p>
            <a:r>
              <a:rPr lang="it-IT" altLang="it-IT" sz="2200"/>
              <a:t>Entrambe le definizioni sono attribuite dal team redazionale della banca dati </a:t>
            </a:r>
            <a:r>
              <a:rPr lang="it-IT" altLang="it-IT" sz="2200" err="1"/>
              <a:t>Westlaw</a:t>
            </a:r>
            <a:r>
              <a:rPr lang="it-IT" altLang="it-IT" sz="2200"/>
              <a:t> UK.</a:t>
            </a:r>
          </a:p>
          <a:p>
            <a:endParaRPr lang="it-IT" altLang="it-IT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45603F80-9A08-7FC5-9E74-30C3D1233E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3" y="107950"/>
            <a:ext cx="9223375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sz="3800">
                <a:cs typeface="Tahoma" panose="020B0604030504040204" pitchFamily="34" charset="0"/>
              </a:rPr>
              <a:t>Case analysis</a:t>
            </a:r>
          </a:p>
        </p:txBody>
      </p:sp>
      <p:sp>
        <p:nvSpPr>
          <p:cNvPr id="38915" name="Segnaposto contenuto 2">
            <a:extLst>
              <a:ext uri="{FF2B5EF4-FFF2-40B4-BE49-F238E27FC236}">
                <a16:creationId xmlns:a16="http://schemas.microsoft.com/office/drawing/2014/main" id="{7D545E23-9581-42E6-A4E4-4D4B0167529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01688" y="1811338"/>
            <a:ext cx="9090025" cy="5119687"/>
          </a:xfr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altLang="it-IT" sz="2200">
                <a:latin typeface="+mj-lt"/>
                <a:cs typeface="Tahoma" panose="020B0604030504040204" pitchFamily="34" charset="0"/>
              </a:rPr>
              <a:t>Analisi del caso e correlazione con dottrina e altre sentenze</a:t>
            </a:r>
          </a:p>
          <a:p>
            <a:pPr eaLnBrk="1" hangingPunct="1">
              <a:defRPr/>
            </a:pPr>
            <a:endParaRPr lang="it-IT" altLang="it-IT" sz="2800">
              <a:latin typeface="+mj-lt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it-IT" altLang="it-IT" sz="280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24580" name="Segnaposto numero diapositiva 1">
            <a:extLst>
              <a:ext uri="{FF2B5EF4-FFF2-40B4-BE49-F238E27FC236}">
                <a16:creationId xmlns:a16="http://schemas.microsoft.com/office/drawing/2014/main" id="{2E74961E-604E-37EF-6050-6BF318FF67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2050" y="6227763"/>
            <a:ext cx="641350" cy="436562"/>
          </a:xfrm>
          <a:prstGeom prst="bracketPair">
            <a:avLst>
              <a:gd name="adj" fmla="val 1794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6138" indent="-32543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3338" indent="-2603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4038" indent="-2603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6325" indent="-2603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3525" indent="-2603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0725" indent="-2603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7925" indent="-2603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75125" indent="-2603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80EC3F-5929-4B03-862A-59B899542941}" type="slidenum">
              <a:rPr lang="it-IT" altLang="it-IT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17</a:t>
            </a:fld>
            <a:endParaRPr lang="it-IT" altLang="it-IT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24581" name="Immagine 2">
            <a:extLst>
              <a:ext uri="{FF2B5EF4-FFF2-40B4-BE49-F238E27FC236}">
                <a16:creationId xmlns:a16="http://schemas.microsoft.com/office/drawing/2014/main" id="{353EFCC9-1F48-B31A-5D22-B44A88365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0" y="2700339"/>
            <a:ext cx="7632328" cy="398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03A52E1F-F81A-95C2-84F0-6958101A83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36675" y="0"/>
            <a:ext cx="7754938" cy="190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altLang="it-IT" sz="4000"/>
              <a:t>La ricerca di</a:t>
            </a:r>
            <a:br>
              <a:rPr lang="it-IT" altLang="it-IT" sz="4000"/>
            </a:br>
            <a:r>
              <a:rPr lang="it-IT" altLang="it-IT" sz="4000"/>
              <a:t>dottrina italiana</a:t>
            </a:r>
            <a:br>
              <a:rPr lang="it-IT" altLang="it-IT" sz="4000"/>
            </a:br>
            <a:endParaRPr lang="it-IT" altLang="it-IT" sz="40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AD7117-8B9B-4D5A-9278-103CB2ABA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388" y="2124075"/>
            <a:ext cx="9050337" cy="468153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+mj-lt"/>
              </a:rPr>
              <a:t>Per riferimenti bibliografici:</a:t>
            </a:r>
            <a:endParaRPr lang="it-IT" altLang="it-IT" sz="22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Tx/>
              <a:buChar char="-"/>
              <a:defRPr/>
            </a:pPr>
            <a:r>
              <a:rPr lang="it-IT" i="1" dirty="0">
                <a:latin typeface="+mj-lt"/>
                <a:cs typeface="Arial" panose="020B0604020202020204" pitchFamily="34" charset="0"/>
              </a:rPr>
              <a:t>C. </a:t>
            </a:r>
            <a:r>
              <a:rPr lang="it-IT" i="1" dirty="0" err="1">
                <a:latin typeface="+mj-lt"/>
                <a:cs typeface="Arial" panose="020B0604020202020204" pitchFamily="34" charset="0"/>
              </a:rPr>
              <a:t>Buzzacchi</a:t>
            </a:r>
            <a:r>
              <a:rPr lang="it-IT" i="1" dirty="0">
                <a:latin typeface="+mj-lt"/>
                <a:cs typeface="Arial" panose="020B0604020202020204" pitchFamily="34" charset="0"/>
              </a:rPr>
              <a:t>, La politica europea per i "big data" e la logica del "single market": prospettive di maggiore concorrenza?, in: Concorrenza e mercato, 2016,  15</a:t>
            </a:r>
          </a:p>
          <a:p>
            <a:pPr marL="800100" lvl="1" indent="-342900" algn="l">
              <a:buFontTx/>
              <a:buChar char="-"/>
              <a:defRPr/>
            </a:pPr>
            <a:r>
              <a:rPr lang="it-IT" i="1" dirty="0">
                <a:latin typeface="+mj-lt"/>
                <a:cs typeface="Arial" panose="020B0604020202020204" pitchFamily="34" charset="0"/>
              </a:rPr>
              <a:t>Il risarcimento della perdita di chance nelle gare per affidamenti pubblici, 2018</a:t>
            </a:r>
          </a:p>
          <a:p>
            <a:pPr marL="800100" lvl="1" indent="-342900" algn="l">
              <a:buFontTx/>
              <a:buChar char="-"/>
              <a:defRPr/>
            </a:pPr>
            <a:endParaRPr lang="it-IT" i="1" dirty="0">
              <a:latin typeface="+mj-lt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altLang="it-IT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 fonti normative o riferimenti giurisprudenziali:</a:t>
            </a:r>
          </a:p>
          <a:p>
            <a:pPr marL="800100" lvl="1" indent="-342900" algn="l">
              <a:buFontTx/>
              <a:buChar char="-"/>
              <a:defRPr/>
            </a:pPr>
            <a:r>
              <a:rPr lang="it-IT" altLang="it-IT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Cons. Stato, sez. V, 11 gennaio 2018, n. 118</a:t>
            </a:r>
          </a:p>
          <a:p>
            <a:pPr lvl="1" algn="l">
              <a:defRPr/>
            </a:pPr>
            <a:endParaRPr lang="it-IT" altLang="it-IT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altLang="it-IT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 argomento con parola chiave:</a:t>
            </a:r>
          </a:p>
          <a:p>
            <a:pPr lvl="1" algn="l">
              <a:defRPr/>
            </a:pPr>
            <a:r>
              <a:rPr lang="it-IT" altLang="it-IT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responsabilità medica AND risarcimento</a:t>
            </a:r>
            <a:endParaRPr lang="it-IT" altLang="it-IT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defRPr/>
            </a:pPr>
            <a:endParaRPr lang="it-IT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defRPr/>
            </a:pPr>
            <a:endParaRPr lang="it-IT" altLang="it-IT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defRPr/>
            </a:pPr>
            <a:endParaRPr lang="it-IT" altLang="it-IT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6BCA89E9-6E7C-5F80-D85F-B1F8E7650F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5525" y="0"/>
            <a:ext cx="8281988" cy="1116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3600"/>
              <a:t>La ricerca </a:t>
            </a:r>
            <a:br>
              <a:rPr lang="it-IT" altLang="it-IT" sz="3600"/>
            </a:br>
            <a:r>
              <a:rPr lang="it-IT" altLang="it-IT" sz="3600"/>
              <a:t>di dottrina americana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BCE38D-8948-4C85-B07A-B5DC2D5A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64407"/>
            <a:ext cx="9958388" cy="5157093"/>
          </a:xfrm>
        </p:spPr>
        <p:txBody>
          <a:bodyPr lIns="91440" tIns="45720" rIns="91440" bIns="45720" anchor="t"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it-IT" sz="280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it-IT" sz="2200">
                <a:latin typeface="+mj-lt"/>
              </a:rPr>
              <a:t>Per citazione: </a:t>
            </a:r>
          </a:p>
          <a:p>
            <a:pPr lvl="2">
              <a:buFontTx/>
              <a:buChar char="-"/>
              <a:defRPr/>
            </a:pPr>
            <a:r>
              <a:rPr lang="it-IT" sz="2200" i="1">
                <a:latin typeface="+mj-lt"/>
              </a:rPr>
              <a:t>«</a:t>
            </a:r>
            <a:r>
              <a:rPr lang="de-DE" sz="2200" i="1">
                <a:latin typeface="+mj-lt"/>
              </a:rPr>
              <a:t>120 Mich. L. Rev. 581</a:t>
            </a:r>
            <a:r>
              <a:rPr lang="it-IT" sz="2200" i="1">
                <a:latin typeface="+mj-lt"/>
              </a:rPr>
              <a:t>»</a:t>
            </a:r>
          </a:p>
          <a:p>
            <a:pPr marL="457200" lvl="1" indent="0">
              <a:buNone/>
              <a:defRPr/>
            </a:pPr>
            <a:endParaRPr lang="it-IT" sz="2200" i="1">
              <a:latin typeface="+mj-lt"/>
              <a:cs typeface="Arial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200">
                <a:latin typeface="+mj-lt"/>
              </a:rPr>
              <a:t>Per argomento: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it-IT" sz="2200" i="1">
                <a:solidFill>
                  <a:srgbClr val="000000"/>
                </a:solidFill>
                <a:latin typeface="+mj-lt"/>
              </a:rPr>
              <a:t>	- </a:t>
            </a:r>
            <a:r>
              <a:rPr lang="it-IT" sz="2200" b="0" i="1" u="none" strike="noStrike">
                <a:solidFill>
                  <a:srgbClr val="000000"/>
                </a:solidFill>
                <a:effectLst/>
                <a:latin typeface="+mj-lt"/>
              </a:rPr>
              <a:t>«</a:t>
            </a:r>
            <a:r>
              <a:rPr lang="it-IT" sz="2200" b="0" i="1" u="none" strike="noStrike" err="1">
                <a:solidFill>
                  <a:srgbClr val="000000"/>
                </a:solidFill>
                <a:effectLst/>
                <a:latin typeface="+mj-lt"/>
              </a:rPr>
              <a:t>Environmental</a:t>
            </a:r>
            <a:r>
              <a:rPr lang="it-IT" sz="2200" b="0" i="1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sz="2200" b="0" i="1" u="none" strike="noStrike" err="1">
                <a:solidFill>
                  <a:srgbClr val="000000"/>
                </a:solidFill>
                <a:effectLst/>
                <a:latin typeface="+mj-lt"/>
              </a:rPr>
              <a:t>Protection</a:t>
            </a:r>
            <a:r>
              <a:rPr lang="it-IT" sz="2200" b="0" i="1" u="none" strike="noStrike">
                <a:solidFill>
                  <a:srgbClr val="000000"/>
                </a:solidFill>
                <a:effectLst/>
                <a:latin typeface="+mj-lt"/>
              </a:rPr>
              <a:t> Agency» OR EPA + </a:t>
            </a:r>
            <a:r>
              <a:rPr lang="it-IT" sz="2200" b="0" i="1" u="none" strike="noStrike" err="1">
                <a:solidFill>
                  <a:srgbClr val="000000"/>
                </a:solidFill>
                <a:effectLst/>
                <a:latin typeface="+mj-lt"/>
              </a:rPr>
              <a:t>greenhouse</a:t>
            </a:r>
            <a:r>
              <a:rPr lang="it-IT" sz="2200" b="0" i="1" u="none" strike="noStrik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it-IT" sz="2200" b="0" i="1" u="none" strike="noStrike" err="1">
                <a:solidFill>
                  <a:srgbClr val="000000"/>
                </a:solidFill>
                <a:effectLst/>
                <a:latin typeface="+mj-lt"/>
              </a:rPr>
              <a:t>effect</a:t>
            </a:r>
            <a:endParaRPr lang="it-IT" sz="2200">
              <a:latin typeface="+mj-lt"/>
            </a:endParaRP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endParaRPr lang="it-IT" sz="2400"/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r>
              <a:rPr lang="it-IT" sz="2000"/>
              <a:t>N.B.: Per la dottrina in </a:t>
            </a:r>
            <a:r>
              <a:rPr lang="it-IT" sz="2000" err="1"/>
              <a:t>Nexis</a:t>
            </a:r>
            <a:r>
              <a:rPr lang="it-IT" sz="2000"/>
              <a:t> Uni non esiste un campo relativo alle parole chiave come per la sezione di giurisprudenza.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27467DB0-96A7-A2AF-20C4-4AD7288E25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2" y="252239"/>
            <a:ext cx="9223375" cy="7178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/>
              <a:t>Minerva</a:t>
            </a:r>
          </a:p>
        </p:txBody>
      </p:sp>
      <p:sp>
        <p:nvSpPr>
          <p:cNvPr id="6147" name="Segnaposto contenuto 2">
            <a:extLst>
              <a:ext uri="{FF2B5EF4-FFF2-40B4-BE49-F238E27FC236}">
                <a16:creationId xmlns:a16="http://schemas.microsoft.com/office/drawing/2014/main" id="{18F87F56-B4D5-4AEE-8431-1C58B1DC824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0" y="2217738"/>
            <a:ext cx="2754412" cy="5235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it-IT" altLang="it-IT" sz="2000"/>
              <a:t>Unico punto d’accesso per tutte le risorse bibliografiche Unimi:</a:t>
            </a:r>
          </a:p>
          <a:p>
            <a:pPr marL="0" indent="0">
              <a:buFontTx/>
              <a:buNone/>
              <a:defRPr/>
            </a:pPr>
            <a:endParaRPr lang="it-IT" altLang="it-IT" sz="110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altLang="it-IT" sz="1800"/>
              <a:t>Libri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altLang="it-IT" sz="1800"/>
              <a:t>E-book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altLang="it-IT" sz="1800"/>
              <a:t>Riviste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altLang="it-IT" sz="1800"/>
              <a:t>E-journal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altLang="it-IT" sz="1800"/>
              <a:t>Banche dati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altLang="it-IT" sz="1800"/>
              <a:t>Articoli di riviste</a:t>
            </a:r>
          </a:p>
          <a:p>
            <a:pPr>
              <a:defRPr/>
            </a:pPr>
            <a:endParaRPr lang="it-IT" altLang="it-IT" sz="1000"/>
          </a:p>
          <a:p>
            <a:pPr>
              <a:defRPr/>
            </a:pPr>
            <a:endParaRPr lang="it-IT" altLang="it-IT" sz="2000"/>
          </a:p>
          <a:p>
            <a:pPr>
              <a:defRPr/>
            </a:pPr>
            <a:endParaRPr lang="it-IT" altLang="it-IT"/>
          </a:p>
        </p:txBody>
      </p:sp>
      <p:pic>
        <p:nvPicPr>
          <p:cNvPr id="6148" name="Immagine 1">
            <a:extLst>
              <a:ext uri="{FF2B5EF4-FFF2-40B4-BE49-F238E27FC236}">
                <a16:creationId xmlns:a16="http://schemas.microsoft.com/office/drawing/2014/main" id="{37371019-1505-B3C0-A619-9D98D2164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28" y="2217738"/>
            <a:ext cx="7794972" cy="422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40301A50-FD08-F98A-48EB-51A2DE9F42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3" y="-107950"/>
            <a:ext cx="9223375" cy="1331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/>
              <a:t>La ricerca </a:t>
            </a:r>
            <a:br>
              <a:rPr lang="it-IT" altLang="it-IT" sz="4000"/>
            </a:br>
            <a:r>
              <a:rPr lang="it-IT" altLang="it-IT" sz="4000"/>
              <a:t>di dottrina inglese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0B5A16-8FEF-4EB7-8249-5002D2E08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8" y="1908423"/>
            <a:ext cx="9580240" cy="52559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it-IT" sz="240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200"/>
              <a:t>Per argomento:</a:t>
            </a:r>
          </a:p>
          <a:p>
            <a:pPr marL="0" indent="0">
              <a:buFontTx/>
              <a:buNone/>
              <a:defRPr/>
            </a:pPr>
            <a:r>
              <a:rPr lang="it-IT" altLang="it-IT" sz="2200" i="1"/>
              <a:t>   - </a:t>
            </a:r>
            <a:r>
              <a:rPr lang="it-IT" altLang="it-IT" sz="2200" err="1"/>
              <a:t>subject</a:t>
            </a:r>
            <a:r>
              <a:rPr lang="it-IT" altLang="it-IT" sz="2200"/>
              <a:t>:</a:t>
            </a:r>
            <a:r>
              <a:rPr lang="it-IT" altLang="it-IT" sz="2200" i="1"/>
              <a:t> </a:t>
            </a:r>
            <a:r>
              <a:rPr lang="it-IT" altLang="it-IT" sz="2200" i="1" err="1"/>
              <a:t>frustration</a:t>
            </a:r>
            <a:r>
              <a:rPr lang="it-IT" altLang="it-IT" sz="2200" i="1"/>
              <a:t> </a:t>
            </a:r>
            <a:r>
              <a:rPr lang="it-IT" altLang="it-IT" sz="2200"/>
              <a:t>+ free text: </a:t>
            </a:r>
            <a:r>
              <a:rPr lang="it-IT" altLang="it-IT" sz="2200" i="1"/>
              <a:t>coronavirus</a:t>
            </a:r>
          </a:p>
          <a:p>
            <a:pPr marL="0" indent="0">
              <a:buFontTx/>
              <a:buNone/>
              <a:defRPr/>
            </a:pPr>
            <a:endParaRPr lang="it-IT" altLang="it-IT" sz="220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200"/>
              <a:t>Per estremi di una sentenza citata:</a:t>
            </a:r>
          </a:p>
          <a:p>
            <a:pPr marL="0" indent="0">
              <a:buFontTx/>
              <a:buNone/>
              <a:defRPr/>
            </a:pPr>
            <a:r>
              <a:rPr lang="it-IT" sz="2200"/>
              <a:t>    - (</a:t>
            </a:r>
            <a:r>
              <a:rPr lang="it-IT" sz="2200" i="1"/>
              <a:t>2017 A.C. 467</a:t>
            </a:r>
            <a:r>
              <a:rPr lang="it-IT" sz="2200"/>
              <a:t>)</a:t>
            </a:r>
          </a:p>
          <a:p>
            <a:pPr marL="0" indent="0">
              <a:buFontTx/>
              <a:buNone/>
              <a:defRPr/>
            </a:pPr>
            <a:r>
              <a:rPr lang="it-IT" altLang="it-IT" sz="2400"/>
              <a:t>	</a:t>
            </a:r>
            <a:endParaRPr lang="it-IT" sz="2000"/>
          </a:p>
          <a:p>
            <a:pPr>
              <a:buFontTx/>
              <a:buChar char="-"/>
              <a:defRPr/>
            </a:pPr>
            <a:endParaRPr lang="it-IT" sz="2400"/>
          </a:p>
          <a:p>
            <a:pPr marL="0" indent="0">
              <a:buFontTx/>
              <a:buNone/>
              <a:defRPr/>
            </a:pPr>
            <a:r>
              <a:rPr lang="it-IT" sz="2400">
                <a:latin typeface="+mj-lt"/>
              </a:rPr>
              <a:t>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>
            <a:extLst>
              <a:ext uri="{FF2B5EF4-FFF2-40B4-BE49-F238E27FC236}">
                <a16:creationId xmlns:a16="http://schemas.microsoft.com/office/drawing/2014/main" id="{1555DAF5-6FEC-A7C7-754F-975055D4CF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4975" y="-107950"/>
            <a:ext cx="9075738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3600"/>
              <a:t>La ricerca </a:t>
            </a:r>
            <a:br>
              <a:rPr lang="it-IT" altLang="it-IT" sz="3600"/>
            </a:br>
            <a:r>
              <a:rPr lang="it-IT" altLang="it-IT" sz="3600"/>
              <a:t>di dottrina internazionale</a:t>
            </a:r>
          </a:p>
        </p:txBody>
      </p:sp>
      <p:sp>
        <p:nvSpPr>
          <p:cNvPr id="41987" name="Segnaposto contenuto 2">
            <a:extLst>
              <a:ext uri="{FF2B5EF4-FFF2-40B4-BE49-F238E27FC236}">
                <a16:creationId xmlns:a16="http://schemas.microsoft.com/office/drawing/2014/main" id="{D3778B0E-D680-4B59-B488-2A5C3497576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94172" y="2052638"/>
            <a:ext cx="9003853" cy="417626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it-IT" altLang="it-IT" sz="2200"/>
              <a:t>Per argomento: </a:t>
            </a:r>
          </a:p>
          <a:p>
            <a:pPr marL="0" indent="0">
              <a:buNone/>
              <a:defRPr/>
            </a:pPr>
            <a:r>
              <a:rPr lang="it-IT" altLang="it-IT" sz="2200" i="1"/>
              <a:t>   - </a:t>
            </a:r>
            <a:r>
              <a:rPr lang="it-IT" altLang="it-IT" sz="2200" i="1" err="1"/>
              <a:t>refugees</a:t>
            </a:r>
            <a:r>
              <a:rPr lang="it-IT" altLang="it-IT" sz="2200" i="1"/>
              <a:t> </a:t>
            </a:r>
            <a:r>
              <a:rPr lang="it-IT" altLang="it-IT" sz="2200"/>
              <a:t>NOT</a:t>
            </a:r>
            <a:r>
              <a:rPr lang="it-IT" altLang="it-IT" sz="2200" i="1"/>
              <a:t> </a:t>
            </a:r>
            <a:r>
              <a:rPr lang="it-IT" altLang="it-IT" sz="2200" i="1" err="1"/>
              <a:t>climate</a:t>
            </a:r>
            <a:r>
              <a:rPr lang="it-IT" altLang="it-IT" sz="2200" i="1"/>
              <a:t> </a:t>
            </a:r>
            <a:r>
              <a:rPr lang="it-IT" altLang="it-IT" sz="2200"/>
              <a:t>(titolo), tra il 2020 e il 2025. 	</a:t>
            </a:r>
          </a:p>
          <a:p>
            <a:pPr marL="0" indent="0">
              <a:buNone/>
              <a:defRPr/>
            </a:pPr>
            <a:r>
              <a:rPr lang="it-IT" altLang="it-IT" sz="2200">
                <a:cs typeface="Arial"/>
              </a:rPr>
              <a:t>   Funzioni </a:t>
            </a:r>
            <a:r>
              <a:rPr lang="it-IT" altLang="it-IT" sz="2200" i="1" err="1">
                <a:cs typeface="Arial"/>
              </a:rPr>
              <a:t>Altmetric</a:t>
            </a:r>
            <a:r>
              <a:rPr lang="it-IT" altLang="it-IT" sz="2200">
                <a:cs typeface="Arial"/>
              </a:rPr>
              <a:t> e </a:t>
            </a:r>
            <a:r>
              <a:rPr lang="it-IT" altLang="it-IT" sz="2200" i="1" err="1">
                <a:cs typeface="Arial"/>
              </a:rPr>
              <a:t>Cited</a:t>
            </a:r>
            <a:r>
              <a:rPr lang="it-IT" altLang="it-IT" sz="2200" i="1">
                <a:cs typeface="Arial"/>
              </a:rPr>
              <a:t> by</a:t>
            </a:r>
          </a:p>
          <a:p>
            <a:pPr marL="0" indent="0">
              <a:buNone/>
              <a:defRPr/>
            </a:pPr>
            <a:endParaRPr lang="it-IT" altLang="it-IT" sz="2200" i="1">
              <a:cs typeface="Arial"/>
            </a:endParaRPr>
          </a:p>
          <a:p>
            <a:pPr marL="0" indent="0">
              <a:buNone/>
              <a:defRPr/>
            </a:pPr>
            <a:r>
              <a:rPr lang="it-IT" altLang="it-IT" sz="2200"/>
              <a:t>   - </a:t>
            </a:r>
            <a:r>
              <a:rPr lang="it-IT" altLang="it-IT" sz="2200" i="1"/>
              <a:t>discrimination</a:t>
            </a:r>
            <a:r>
              <a:rPr lang="it-IT" altLang="it-IT" sz="2200"/>
              <a:t> (titolo) AND «Europen Union» (text), </a:t>
            </a:r>
          </a:p>
          <a:p>
            <a:pPr marL="0" indent="0">
              <a:buNone/>
              <a:defRPr/>
            </a:pPr>
            <a:r>
              <a:rPr lang="it-IT" altLang="it-IT" sz="2200"/>
              <a:t>     </a:t>
            </a:r>
            <a:r>
              <a:rPr lang="it-IT" altLang="it-IT" sz="2200" i="1"/>
              <a:t>Human </a:t>
            </a:r>
            <a:r>
              <a:rPr lang="it-IT" altLang="it-IT" sz="2200" i="1" err="1"/>
              <a:t>rights</a:t>
            </a:r>
            <a:r>
              <a:rPr lang="it-IT" altLang="it-IT" sz="2200" i="1"/>
              <a:t> </a:t>
            </a:r>
            <a:r>
              <a:rPr lang="it-IT" altLang="it-IT" sz="2200" i="1" err="1"/>
              <a:t>law</a:t>
            </a:r>
            <a:r>
              <a:rPr lang="it-IT" altLang="it-IT" sz="2200" i="1"/>
              <a:t> </a:t>
            </a:r>
            <a:r>
              <a:rPr lang="it-IT" altLang="it-IT" sz="2200"/>
              <a:t>(</a:t>
            </a:r>
            <a:r>
              <a:rPr lang="it-IT" altLang="it-IT" sz="2200" err="1"/>
              <a:t>PathFinder</a:t>
            </a:r>
            <a:r>
              <a:rPr lang="it-IT" altLang="it-IT" sz="2200"/>
              <a:t> </a:t>
            </a:r>
            <a:r>
              <a:rPr lang="it-IT" altLang="it-IT" sz="2200" err="1"/>
              <a:t>Subject</a:t>
            </a:r>
            <a:r>
              <a:rPr lang="it-IT" altLang="it-IT" sz="2200"/>
              <a:t>)</a:t>
            </a:r>
          </a:p>
          <a:p>
            <a:pPr marL="0" indent="0">
              <a:buNone/>
              <a:defRPr/>
            </a:pPr>
            <a:endParaRPr lang="it-IT" altLang="it-IT" sz="2200"/>
          </a:p>
          <a:p>
            <a:pPr marL="0" indent="0">
              <a:buNone/>
              <a:defRPr/>
            </a:pPr>
            <a:endParaRPr lang="it-IT" altLang="it-IT" sz="2400"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74257D-96E5-4F8C-9738-7AD1E0424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  <a:p>
            <a:pPr marL="0" indent="0" algn="ctr">
              <a:buFontTx/>
              <a:buNone/>
              <a:defRPr/>
            </a:pPr>
            <a:r>
              <a:rPr lang="it-IT" sz="4400"/>
              <a:t>Grazie dell’attenzione!</a:t>
            </a:r>
          </a:p>
          <a:p>
            <a:pPr marL="0" indent="0" algn="ctr">
              <a:buFontTx/>
              <a:buNone/>
              <a:defRPr/>
            </a:pPr>
            <a:endParaRPr lang="it-IT" sz="1400"/>
          </a:p>
          <a:p>
            <a:pPr marL="0" indent="0" algn="ctr">
              <a:buFontTx/>
              <a:buNone/>
              <a:defRPr/>
            </a:pPr>
            <a:r>
              <a:rPr lang="it-IT" sz="2800"/>
              <a:t>Servizio Bibliotecario d’Ateneo</a:t>
            </a:r>
          </a:p>
          <a:p>
            <a:pPr marL="0" indent="0" algn="ctr">
              <a:buFontTx/>
              <a:buNone/>
              <a:defRPr/>
            </a:pPr>
            <a:r>
              <a:rPr lang="it-IT" sz="2800">
                <a:hlinkClick r:id="rId2"/>
              </a:rPr>
              <a:t>http://www.sba.unimi.it/</a:t>
            </a:r>
            <a:endParaRPr lang="it-IT" sz="2800"/>
          </a:p>
          <a:p>
            <a:pPr marL="0" indent="0" algn="ctr">
              <a:buFontTx/>
              <a:buNone/>
              <a:defRPr/>
            </a:pPr>
            <a:endParaRPr lang="it-IT" sz="2800"/>
          </a:p>
          <a:p>
            <a:pPr marL="0" indent="0" algn="ctr">
              <a:buFontTx/>
              <a:buNone/>
              <a:defRPr/>
            </a:pPr>
            <a:r>
              <a:rPr lang="it-IT" sz="2800">
                <a:hlinkClick r:id="rId3"/>
              </a:rPr>
              <a:t>maria.turchetti@unimi.it</a:t>
            </a:r>
            <a:endParaRPr lang="it-IT" sz="2800"/>
          </a:p>
          <a:p>
            <a:pPr marL="0" indent="0" algn="ctr">
              <a:buFontTx/>
              <a:buNone/>
              <a:defRPr/>
            </a:pPr>
            <a:r>
              <a:rPr lang="it-IT" sz="2800">
                <a:hlinkClick r:id="rId4"/>
              </a:rPr>
              <a:t>francesco.colombo2@unimi.it</a:t>
            </a:r>
            <a:endParaRPr lang="it-IT" sz="2800"/>
          </a:p>
          <a:p>
            <a:pPr marL="0" indent="0" algn="ctr">
              <a:buNone/>
              <a:defRPr/>
            </a:pPr>
            <a:r>
              <a:rPr lang="it-IT" sz="2800">
                <a:hlinkClick r:id="rId5"/>
              </a:rPr>
              <a:t>ricerche.bsgu@unimi.it</a:t>
            </a:r>
            <a:endParaRPr lang="it-IT" sz="2800"/>
          </a:p>
          <a:p>
            <a:pPr marL="0" indent="0" algn="ctr">
              <a:buNone/>
              <a:defRPr/>
            </a:pPr>
            <a:endParaRPr lang="it-IT" sz="2800"/>
          </a:p>
          <a:p>
            <a:pPr marL="0" indent="0" algn="ctr">
              <a:buFontTx/>
              <a:buNone/>
              <a:defRPr/>
            </a:pPr>
            <a:endParaRPr lang="it-IT" sz="2800"/>
          </a:p>
          <a:p>
            <a:pPr marL="0" indent="0" algn="ctr">
              <a:buFontTx/>
              <a:buNone/>
              <a:defRPr/>
            </a:pPr>
            <a:endParaRPr lang="it-IT" sz="2800"/>
          </a:p>
          <a:p>
            <a:pPr marL="0" indent="0" algn="ctr">
              <a:buFontTx/>
              <a:buNone/>
              <a:defRPr/>
            </a:pPr>
            <a:endParaRPr lang="it-IT"/>
          </a:p>
          <a:p>
            <a:pPr marL="0" indent="0" algn="ctr">
              <a:buFontTx/>
              <a:buNone/>
              <a:defRPr/>
            </a:pPr>
            <a:endParaRPr lang="it-IT"/>
          </a:p>
          <a:p>
            <a:pPr marL="0" indent="0" algn="ctr">
              <a:buFontTx/>
              <a:buNone/>
              <a:defRPr/>
            </a:pPr>
            <a:endParaRPr lang="it-IT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05CBE-AD62-4396-B8FC-93ED9F96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920C2325-581A-7181-F1C0-D87E6915596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735012" y="2052439"/>
            <a:ext cx="9223375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it-IT" altLang="it-IT"/>
          </a:p>
          <a:p>
            <a:pPr marL="0" indent="0" algn="ctr">
              <a:buNone/>
            </a:pPr>
            <a:r>
              <a:rPr lang="it-IT" altLang="it-IT" sz="4400"/>
              <a:t>Banche dati di diritto italiano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9D539726-309C-3365-4814-4F707F12A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-107800"/>
            <a:ext cx="9223375" cy="1224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 err="1"/>
              <a:t>OneLegale</a:t>
            </a:r>
            <a:br>
              <a:rPr lang="it-IT" altLang="it-IT" sz="4000"/>
            </a:br>
            <a:r>
              <a:rPr lang="it-IT" altLang="it-IT" sz="4000"/>
              <a:t>Wolters Kluwer</a:t>
            </a:r>
            <a:br>
              <a:rPr lang="it-IT" altLang="it-IT" sz="4000"/>
            </a:br>
            <a:endParaRPr lang="it-IT" altLang="it-IT" sz="4000"/>
          </a:p>
        </p:txBody>
      </p:sp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E2D02186-3C99-4884-844A-B12CB379E5B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35013" y="1836738"/>
            <a:ext cx="9223375" cy="52562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it-IT" sz="2200"/>
              <a:t>Banche dati tematiche full text accessibili da un’unica piattaforma</a:t>
            </a:r>
          </a:p>
          <a:p>
            <a:pPr>
              <a:defRPr/>
            </a:pPr>
            <a:endParaRPr lang="it-IT" altLang="it-IT" sz="2200"/>
          </a:p>
          <a:p>
            <a:pPr>
              <a:defRPr/>
            </a:pPr>
            <a:r>
              <a:rPr lang="it-IT" altLang="it-IT" sz="2200"/>
              <a:t>Correlazioni e link ipertestuali tra i documenti</a:t>
            </a:r>
          </a:p>
          <a:p>
            <a:pPr>
              <a:defRPr/>
            </a:pPr>
            <a:endParaRPr lang="it-IT" altLang="it-IT" sz="2200"/>
          </a:p>
          <a:p>
            <a:pPr marL="444500" indent="-444500" eaLnBrk="1" hangingPunct="1">
              <a:buFont typeface="Arial" pitchFamily="34" charset="0"/>
              <a:buChar char="•"/>
              <a:defRPr/>
            </a:pPr>
            <a:r>
              <a:rPr lang="it-IT" sz="2200"/>
              <a:t>Edicola professionale (archivio riviste):</a:t>
            </a:r>
          </a:p>
          <a:p>
            <a:pPr marL="844550" lvl="1" indent="-444500" eaLnBrk="1" hangingPunct="1">
              <a:buFont typeface="Arial" pitchFamily="34" charset="0"/>
              <a:buChar char="•"/>
              <a:defRPr/>
            </a:pPr>
            <a:r>
              <a:rPr lang="it-IT" altLang="it-IT" sz="2200"/>
              <a:t>72 titoli Cedam, Ipsoa, Utet</a:t>
            </a:r>
            <a:endParaRPr lang="it-IT" sz="2200"/>
          </a:p>
          <a:p>
            <a:pPr marL="844550" lvl="1" indent="-444500" eaLnBrk="1" hangingPunct="1">
              <a:buFont typeface="Arial" pitchFamily="34" charset="0"/>
              <a:buChar char="•"/>
              <a:defRPr/>
            </a:pPr>
            <a:r>
              <a:rPr lang="it-IT" sz="2200"/>
              <a:t>Collegamento ipertestuale con le banche dati normative e giurisprudenziali del sistema</a:t>
            </a:r>
          </a:p>
          <a:p>
            <a:pPr marL="844550" lvl="1" indent="-444500" eaLnBrk="1" hangingPunct="1">
              <a:buFont typeface="Arial" pitchFamily="34" charset="0"/>
              <a:buChar char="•"/>
              <a:defRPr/>
            </a:pPr>
            <a:endParaRPr lang="it-IT" altLang="it-IT" sz="2200" b="1"/>
          </a:p>
          <a:p>
            <a:pPr>
              <a:defRPr/>
            </a:pPr>
            <a:r>
              <a:rPr lang="it-IT" altLang="it-IT" sz="2200"/>
              <a:t>Accesso al Quotidiano Giuridico</a:t>
            </a:r>
          </a:p>
          <a:p>
            <a:pPr>
              <a:defRPr/>
            </a:pPr>
            <a:r>
              <a:rPr lang="it-IT" altLang="it-IT" sz="2200"/>
              <a:t>Accesso al Digesto</a:t>
            </a:r>
          </a:p>
          <a:p>
            <a:pPr>
              <a:defRPr/>
            </a:pPr>
            <a:r>
              <a:rPr lang="it-IT" altLang="it-IT" sz="2200"/>
              <a:t>Accesso agli e-book de La Mia Biblioteca</a:t>
            </a:r>
          </a:p>
          <a:p>
            <a:pPr>
              <a:defRPr/>
            </a:pPr>
            <a:endParaRPr lang="it-IT" altLang="it-IT" sz="1200"/>
          </a:p>
          <a:p>
            <a:pPr marL="0" indent="0">
              <a:buFontTx/>
              <a:buNone/>
              <a:defRPr/>
            </a:pPr>
            <a:endParaRPr lang="it-IT" altLang="it-IT" sz="2800"/>
          </a:p>
          <a:p>
            <a:pPr>
              <a:defRPr/>
            </a:pPr>
            <a:endParaRPr lang="it-IT" altLang="it-IT" sz="2800"/>
          </a:p>
          <a:p>
            <a:pPr>
              <a:defRPr/>
            </a:pPr>
            <a:endParaRPr lang="it-IT" altLang="it-IT" sz="2800"/>
          </a:p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D5CC14D-5EA6-2390-D908-682750AAC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107950"/>
            <a:ext cx="9223375" cy="175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/>
              <a:t>De </a:t>
            </a:r>
            <a:r>
              <a:rPr lang="it-IT" altLang="it-IT" sz="4000" err="1"/>
              <a:t>Jure</a:t>
            </a:r>
            <a:endParaRPr lang="it-IT" alt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DF845-AF1F-43C7-A5F6-E76CFBC0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863725"/>
            <a:ext cx="9223375" cy="5516563"/>
          </a:xfrm>
        </p:spPr>
        <p:txBody>
          <a:bodyPr/>
          <a:lstStyle/>
          <a:p>
            <a:pPr>
              <a:defRPr/>
            </a:pPr>
            <a:r>
              <a:rPr lang="it-IT" altLang="it-IT" sz="2000"/>
              <a:t>Banca dati full text suddivisa in archivi tematici</a:t>
            </a:r>
          </a:p>
          <a:p>
            <a:pPr>
              <a:defRPr/>
            </a:pPr>
            <a:r>
              <a:rPr lang="it-IT" altLang="it-IT" sz="2000"/>
              <a:t>La biblioteca riviste Giuffrè: 38 titoli Giuffrè presenti anche versione cartacea nelle biblioteche Unimi</a:t>
            </a:r>
          </a:p>
          <a:p>
            <a:pPr>
              <a:defRPr/>
            </a:pPr>
            <a:r>
              <a:rPr lang="it-IT" altLang="it-IT" sz="2000"/>
              <a:t>Correlazioni e link ipertestuali tra i documenti dei diversi archivi</a:t>
            </a:r>
          </a:p>
          <a:p>
            <a:pPr>
              <a:defRPr/>
            </a:pPr>
            <a:r>
              <a:rPr lang="it-IT" altLang="it-IT" sz="2000"/>
              <a:t>Accesso all’Enciclopedia del Diritto</a:t>
            </a:r>
          </a:p>
          <a:p>
            <a:pPr>
              <a:defRPr/>
            </a:pPr>
            <a:r>
              <a:rPr lang="it-IT" altLang="it-IT" sz="2000" b="1"/>
              <a:t>Archivio Note e dottrina</a:t>
            </a:r>
          </a:p>
          <a:p>
            <a:pPr marL="457200" lvl="1" indent="0">
              <a:buNone/>
              <a:defRPr/>
            </a:pPr>
            <a:r>
              <a:rPr lang="it-IT" altLang="it-IT" sz="2000" u="sng"/>
              <a:t>Note a sentenza: </a:t>
            </a:r>
          </a:p>
          <a:p>
            <a:pPr lvl="1">
              <a:defRPr/>
            </a:pPr>
            <a:r>
              <a:rPr lang="it-IT" altLang="it-IT" sz="2000"/>
              <a:t>Articoli a testo pieno tratti da riviste Giuffrè</a:t>
            </a:r>
          </a:p>
          <a:p>
            <a:pPr lvl="1">
              <a:defRPr/>
            </a:pPr>
            <a:r>
              <a:rPr lang="it-IT" altLang="it-IT" sz="2000"/>
              <a:t>Indicazione dei riferimenti giurisprudenziali e della pubblicazione</a:t>
            </a:r>
          </a:p>
          <a:p>
            <a:pPr lvl="1">
              <a:defRPr/>
            </a:pPr>
            <a:r>
              <a:rPr lang="it-IT" altLang="it-IT" sz="2000"/>
              <a:t>Collegamento con le massime correlate</a:t>
            </a:r>
          </a:p>
          <a:p>
            <a:pPr marL="457200" lvl="1" indent="0">
              <a:buNone/>
              <a:defRPr/>
            </a:pPr>
            <a:r>
              <a:rPr lang="it-IT" altLang="it-IT" sz="2000" u="sng"/>
              <a:t>Dottrina:</a:t>
            </a:r>
          </a:p>
          <a:p>
            <a:pPr lvl="1">
              <a:defRPr/>
            </a:pPr>
            <a:r>
              <a:rPr lang="it-IT" altLang="it-IT" sz="2000"/>
              <a:t>Articoli e commenti a testo pieno tratti da riviste Giuffrè</a:t>
            </a:r>
          </a:p>
          <a:p>
            <a:pPr lvl="1">
              <a:defRPr/>
            </a:pPr>
            <a:r>
              <a:rPr lang="it-IT" altLang="it-IT" sz="2000"/>
              <a:t>Classificazione e riferimenti giurisprudenziali</a:t>
            </a:r>
          </a:p>
          <a:p>
            <a:pPr lvl="1">
              <a:defRPr/>
            </a:pPr>
            <a:r>
              <a:rPr lang="it-IT" altLang="it-IT" sz="2000"/>
              <a:t>Riferimenti normativi</a:t>
            </a:r>
          </a:p>
          <a:p>
            <a:pPr marL="457200" lvl="1" indent="0">
              <a:buFontTx/>
              <a:buNone/>
              <a:defRPr/>
            </a:pPr>
            <a:endParaRPr lang="it-IT" altLang="it-IT" sz="2400"/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 altLang="it-IT" sz="2800"/>
          </a:p>
          <a:p>
            <a:pPr>
              <a:defRPr/>
            </a:pPr>
            <a:endParaRPr lang="it-IT" altLang="it-IT" sz="1050"/>
          </a:p>
          <a:p>
            <a:pPr lvl="1">
              <a:defRPr/>
            </a:pPr>
            <a:endParaRPr lang="it-IT" altLang="it-IT"/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67F71EDE-7A31-F58A-00B9-A03FB0E821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36675" y="82550"/>
            <a:ext cx="7826375" cy="74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altLang="it-IT" sz="4000"/>
              <a:t>Archivio </a:t>
            </a:r>
            <a:r>
              <a:rPr lang="it-IT" altLang="it-IT" sz="4000" err="1"/>
              <a:t>DoGi</a:t>
            </a:r>
            <a:endParaRPr lang="it-IT" altLang="it-IT" sz="40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1D4E35-C575-4660-8A43-D7431C9ED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140" y="1763713"/>
            <a:ext cx="9050585" cy="532923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it-IT" altLang="it-IT" sz="2200"/>
              <a:t>Archivio di Dottrina di </a:t>
            </a:r>
            <a:r>
              <a:rPr lang="it-IT" altLang="it-IT" sz="2200" err="1"/>
              <a:t>Infoleges</a:t>
            </a:r>
            <a:endParaRPr lang="it-IT" altLang="it-IT" sz="220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endParaRPr lang="it-IT" altLang="it-IT" sz="220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it-IT" altLang="it-IT" sz="2200"/>
              <a:t>Banca dati </a:t>
            </a:r>
            <a:r>
              <a:rPr lang="it-IT" altLang="it-IT" sz="2200" u="sng"/>
              <a:t>bibliografica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it-IT" altLang="it-IT" sz="2200"/>
          </a:p>
          <a:p>
            <a:pPr lvl="1" algn="l">
              <a:defRPr/>
            </a:pPr>
            <a:r>
              <a:rPr lang="it-IT" altLang="it-IT" sz="2200"/>
              <a:t>	- articoli pubblicati in oltre 250 riviste italiane dal 1970</a:t>
            </a:r>
          </a:p>
          <a:p>
            <a:pPr lvl="1" algn="l">
              <a:defRPr/>
            </a:pPr>
            <a:r>
              <a:rPr lang="it-IT" altLang="it-IT" sz="2200"/>
              <a:t>	- riferimenti bibliografici dei documenti e abstract del contenuto</a:t>
            </a:r>
          </a:p>
          <a:p>
            <a:pPr lvl="1" algn="l">
              <a:defRPr/>
            </a:pPr>
            <a:r>
              <a:rPr lang="it-IT" altLang="it-IT" sz="2200"/>
              <a:t>	- classificazione dei documenti per area giuridica</a:t>
            </a:r>
          </a:p>
          <a:p>
            <a:pPr lvl="1" algn="l">
              <a:defRPr/>
            </a:pPr>
            <a:r>
              <a:rPr lang="it-IT" altLang="it-IT" sz="2200"/>
              <a:t>	- estremi normativi e giurisprudenziali</a:t>
            </a:r>
          </a:p>
          <a:p>
            <a:pPr lvl="1" algn="l">
              <a:defRPr/>
            </a:pPr>
            <a:r>
              <a:rPr lang="it-IT" altLang="it-IT" sz="2200"/>
              <a:t>	- incremento annuale di circa 12.000 documenti</a:t>
            </a:r>
          </a:p>
          <a:p>
            <a:pPr lvl="1" algn="l">
              <a:defRPr/>
            </a:pPr>
            <a:r>
              <a:rPr lang="it-IT" altLang="it-IT" sz="2200"/>
              <a:t>	- aggiornamento continuo</a:t>
            </a:r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F3C482D1-62EB-29E1-B802-87A9EB447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2291" name="Segnaposto contenuto 2">
            <a:extLst>
              <a:ext uri="{FF2B5EF4-FFF2-40B4-BE49-F238E27FC236}">
                <a16:creationId xmlns:a16="http://schemas.microsoft.com/office/drawing/2014/main" id="{32A0A023-065E-7A91-8E07-69525BF32E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35013" y="1980431"/>
            <a:ext cx="9223375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it-IT" altLang="it-IT" sz="4400"/>
              <a:t>Banche dati di Common </a:t>
            </a:r>
            <a:r>
              <a:rPr lang="it-IT" altLang="it-IT" sz="4400" err="1"/>
              <a:t>Law</a:t>
            </a:r>
            <a:r>
              <a:rPr lang="it-IT" altLang="it-IT" sz="4400"/>
              <a:t> </a:t>
            </a:r>
          </a:p>
          <a:p>
            <a:pPr marL="0" indent="0" algn="ctr">
              <a:buNone/>
            </a:pPr>
            <a:r>
              <a:rPr lang="it-IT" altLang="it-IT" sz="4400"/>
              <a:t>e diritto internazionale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984C6CDA-D8C6-05B4-32C6-D5CD095564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9625" y="108223"/>
            <a:ext cx="9223375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 err="1"/>
              <a:t>Nexis</a:t>
            </a:r>
            <a:r>
              <a:rPr lang="it-IT" altLang="it-IT" sz="4000"/>
              <a:t> Uni</a:t>
            </a:r>
            <a:br>
              <a:rPr lang="it-IT" altLang="it-IT" sz="4000"/>
            </a:br>
            <a:endParaRPr lang="it-IT" altLang="it-IT" sz="4000"/>
          </a:p>
        </p:txBody>
      </p:sp>
      <p:sp>
        <p:nvSpPr>
          <p:cNvPr id="34819" name="Segnaposto contenuto 2">
            <a:extLst>
              <a:ext uri="{FF2B5EF4-FFF2-40B4-BE49-F238E27FC236}">
                <a16:creationId xmlns:a16="http://schemas.microsoft.com/office/drawing/2014/main" id="{E617C7ED-A289-4A45-9872-97970050F96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33363" y="1692275"/>
            <a:ext cx="9528682" cy="58689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altLang="it-IT" sz="1800"/>
          </a:p>
          <a:p>
            <a:pPr>
              <a:defRPr/>
            </a:pPr>
            <a:r>
              <a:rPr lang="it-IT" altLang="it-IT" sz="2200">
                <a:latin typeface="+mj-lt"/>
              </a:rPr>
              <a:t>Banca dati full-text dell’editore </a:t>
            </a:r>
            <a:r>
              <a:rPr lang="it-IT" altLang="it-IT" sz="2200" err="1">
                <a:latin typeface="+mj-lt"/>
              </a:rPr>
              <a:t>Lexis-Nexis</a:t>
            </a:r>
            <a:r>
              <a:rPr lang="it-IT" altLang="it-IT" sz="2200">
                <a:latin typeface="+mj-lt"/>
              </a:rPr>
              <a:t> composta da una parte giuridica, una economico-finanziaria e una di news.</a:t>
            </a:r>
          </a:p>
          <a:p>
            <a:pPr marL="0" indent="0">
              <a:buFontTx/>
              <a:buNone/>
              <a:defRPr/>
            </a:pPr>
            <a:endParaRPr lang="it-IT" altLang="it-IT" sz="2200">
              <a:latin typeface="+mj-lt"/>
            </a:endParaRPr>
          </a:p>
          <a:p>
            <a:pPr>
              <a:defRPr/>
            </a:pPr>
            <a:r>
              <a:rPr lang="it-IT" altLang="it-IT" sz="2200">
                <a:latin typeface="+mj-lt"/>
              </a:rPr>
              <a:t>La sezione giuridica contiene tutta la giurisprudenza degli Stati Uniti, la normativa e gli articoli pubblicati sulle maggiori riviste accademiche statunitensi (presenti generalmente a partire dagli anni Ottanta). È presente anche materiale relativo al Regno Unito e ad altri paesi di Common law.</a:t>
            </a:r>
          </a:p>
          <a:p>
            <a:pPr>
              <a:defRPr/>
            </a:pPr>
            <a:endParaRPr lang="it-IT" altLang="it-IT" sz="220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it-IT" sz="2200">
              <a:cs typeface="Times New Roman" panose="02020603050405020304" pitchFamily="18" charset="0"/>
            </a:endParaRPr>
          </a:p>
          <a:p>
            <a:pPr>
              <a:defRPr/>
            </a:pPr>
            <a:endParaRPr lang="it-IT" altLang="it-IT" sz="220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it-IT" altLang="it-IT" sz="180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it-IT" altLang="it-IT" sz="180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it-IT" altLang="it-IT" sz="180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it-IT" altLang="it-IT" sz="1800">
              <a:latin typeface="+mj-lt"/>
            </a:endParaRPr>
          </a:p>
          <a:p>
            <a:pPr marL="0" indent="0">
              <a:buFontTx/>
              <a:buNone/>
              <a:defRPr/>
            </a:pPr>
            <a:br>
              <a:rPr lang="it-IT" altLang="it-IT" sz="1800">
                <a:latin typeface="+mj-lt"/>
              </a:rPr>
            </a:br>
            <a:endParaRPr lang="it-IT" altLang="it-IT" sz="1800">
              <a:latin typeface="+mj-lt"/>
            </a:endParaRPr>
          </a:p>
          <a:p>
            <a:pPr>
              <a:defRPr/>
            </a:pPr>
            <a:endParaRPr lang="it-IT" altLang="it-IT" sz="2000"/>
          </a:p>
          <a:p>
            <a:pPr>
              <a:defRPr/>
            </a:pPr>
            <a:endParaRPr lang="it-IT" altLang="it-IT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FF009FD3-391B-9750-CB6F-3E8A53C8CB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5013" y="107950"/>
            <a:ext cx="922337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4000" err="1"/>
              <a:t>Westlaw</a:t>
            </a:r>
            <a:r>
              <a:rPr lang="it-IT" altLang="it-IT" sz="4000"/>
              <a:t> UK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1DD031-A512-4BBF-811E-6E3F94E5A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3" y="1836738"/>
            <a:ext cx="9725025" cy="5616575"/>
          </a:xfrm>
        </p:spPr>
        <p:txBody>
          <a:bodyPr lIns="91440" tIns="45720" rIns="91440" bIns="45720" anchor="t"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it-IT" altLang="it-IT" sz="2400" b="1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altLang="it-IT" sz="2200">
                <a:latin typeface="+mj-lt"/>
                <a:ea typeface="Microsoft YaHei UI"/>
              </a:rPr>
              <a:t>Banca dati a testo pieno e bibliografica dell’editore </a:t>
            </a:r>
            <a:r>
              <a:rPr lang="it-IT" altLang="it-IT" sz="2200">
                <a:latin typeface="+mj-lt"/>
                <a:ea typeface="Microsoft YaHei UI"/>
                <a:cs typeface="+mn-lt"/>
              </a:rPr>
              <a:t>West del gruppo </a:t>
            </a:r>
            <a:r>
              <a:rPr lang="it-IT" sz="2200">
                <a:latin typeface="+mj-lt"/>
                <a:ea typeface="+mn-lt"/>
                <a:cs typeface="+mn-lt"/>
              </a:rPr>
              <a:t>Thomson Reuters</a:t>
            </a:r>
            <a:r>
              <a:rPr lang="it-IT" altLang="it-IT" sz="2200">
                <a:latin typeface="+mj-lt"/>
                <a:ea typeface="Microsoft YaHei UI"/>
              </a:rPr>
              <a:t>.</a:t>
            </a:r>
            <a:endParaRPr lang="it-IT" altLang="it-IT" sz="2200">
              <a:latin typeface="+mj-lt"/>
              <a:ea typeface="Microsoft YaHei UI"/>
              <a:cs typeface="Arial"/>
            </a:endParaRPr>
          </a:p>
          <a:p>
            <a:pPr marL="0" indent="0">
              <a:buFontTx/>
              <a:buNone/>
              <a:defRPr/>
            </a:pPr>
            <a:endParaRPr lang="it-IT" altLang="it-IT" sz="2200">
              <a:latin typeface="+mj-lt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it-IT" altLang="it-IT" sz="2200">
                <a:latin typeface="+mj-lt"/>
              </a:rPr>
              <a:t>Contiene </a:t>
            </a:r>
            <a:r>
              <a:rPr lang="it-IT" altLang="it-IT" sz="2200">
                <a:latin typeface="+mj-lt"/>
                <a:ea typeface="Microsoft YaHei UI"/>
              </a:rPr>
              <a:t>normativa giurisprudenza </a:t>
            </a:r>
            <a:r>
              <a:rPr lang="it-IT" sz="2200">
                <a:latin typeface="+mj-lt"/>
                <a:ea typeface="Microsoft YaHei UI"/>
                <a:cs typeface="Tahoma"/>
              </a:rPr>
              <a:t>e d</a:t>
            </a:r>
            <a:r>
              <a:rPr lang="it-IT" altLang="it-IT" sz="2200">
                <a:latin typeface="+mj-lt"/>
                <a:ea typeface="Microsoft YaHei UI"/>
              </a:rPr>
              <a:t>ottrina del Regno Unito e materiale sull’Unione Europea. Degli articoli di dottrina è presente per la maggior parte solo l’abstract. Giurisprudenza e legislazione sono full-text. Presente una sezione di e-book.</a:t>
            </a:r>
          </a:p>
          <a:p>
            <a:pPr marL="0" indent="0">
              <a:buNone/>
              <a:defRPr/>
            </a:pPr>
            <a:endParaRPr lang="it-IT" altLang="it-IT" sz="2200">
              <a:latin typeface="+mj-lt"/>
              <a:ea typeface="Microsoft YaHei UI"/>
            </a:endParaRPr>
          </a:p>
          <a:p>
            <a:pPr>
              <a:defRPr/>
            </a:pPr>
            <a:r>
              <a:rPr lang="it-IT" altLang="it-IT" sz="2200">
                <a:latin typeface="+mj-lt"/>
                <a:ea typeface="Microsoft YaHei UI" panose="020B0503020204020204" pitchFamily="34" charset="-122"/>
              </a:rPr>
              <a:t>Nell’archivio di giurisprudenza ogni caso è associato a una «case </a:t>
            </a:r>
            <a:r>
              <a:rPr lang="it-IT" altLang="it-IT" sz="2200" err="1">
                <a:latin typeface="+mj-lt"/>
                <a:ea typeface="Microsoft YaHei UI" panose="020B0503020204020204" pitchFamily="34" charset="-122"/>
              </a:rPr>
              <a:t>analysis</a:t>
            </a:r>
            <a:r>
              <a:rPr lang="it-IT" altLang="it-IT" sz="2200">
                <a:latin typeface="+mj-lt"/>
                <a:ea typeface="Microsoft YaHei UI" panose="020B0503020204020204" pitchFamily="34" charset="-122"/>
              </a:rPr>
              <a:t>».</a:t>
            </a:r>
          </a:p>
          <a:p>
            <a:pPr>
              <a:defRPr/>
            </a:pPr>
            <a:endParaRPr lang="it-IT" altLang="it-IT" sz="2400">
              <a:latin typeface="+mj-lt"/>
              <a:ea typeface="Microsoft YaHei UI"/>
              <a:cs typeface="Arial"/>
            </a:endParaRPr>
          </a:p>
          <a:p>
            <a:pPr marL="0" indent="0">
              <a:buFontTx/>
              <a:buNone/>
              <a:defRPr/>
            </a:pPr>
            <a:endParaRPr lang="it-IT" altLang="it-IT" sz="2400">
              <a:latin typeface="+mj-lt"/>
              <a:ea typeface="Microsoft YaHei UI" panose="020B0503020204020204" pitchFamily="34" charset="-122"/>
            </a:endParaRPr>
          </a:p>
          <a:p>
            <a:pPr marL="0" indent="0">
              <a:buFontTx/>
              <a:buNone/>
              <a:defRPr/>
            </a:pPr>
            <a:endParaRPr lang="it-IT" altLang="it-IT" sz="2400" b="1">
              <a:latin typeface="+mj-lt"/>
              <a:ea typeface="Microsoft YaHei UI" panose="020B0503020204020204" pitchFamily="34" charset="-122"/>
            </a:endParaRPr>
          </a:p>
          <a:p>
            <a:pPr>
              <a:defRPr/>
            </a:pPr>
            <a:endParaRPr lang="it-IT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ba coperta 2">
  <a:themeElements>
    <a:clrScheme name="sba coperta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ba coperta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ba coperta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coperta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coperta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coperta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coperta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coperta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coperta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coperta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coperta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coperta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coperta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coperta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ba interno 2">
  <a:themeElements>
    <a:clrScheme name="sba interno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ba interno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ba interno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interno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interno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interno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interno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interno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ba interno 2a">
  <a:themeElements>
    <a:clrScheme name="sba interno 2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ba interno 2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ba interno 2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interno 2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interno 2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interno 2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interno 2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a interno 2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a interno 2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B9371D2B77C744A2A57D441FE60E32" ma:contentTypeVersion="16" ma:contentTypeDescription="Creare un nuovo documento." ma:contentTypeScope="" ma:versionID="4ec3f3d2757a03b43d2455ebfd879adf">
  <xsd:schema xmlns:xsd="http://www.w3.org/2001/XMLSchema" xmlns:xs="http://www.w3.org/2001/XMLSchema" xmlns:p="http://schemas.microsoft.com/office/2006/metadata/properties" xmlns:ns3="139ab190-6f33-4919-ab07-67c91bf5643a" xmlns:ns4="738e6ff2-f253-4b34-b66c-99a0652ff13a" targetNamespace="http://schemas.microsoft.com/office/2006/metadata/properties" ma:root="true" ma:fieldsID="351d7b17448ffbc011395393d8096ab8" ns3:_="" ns4:_="">
    <xsd:import namespace="139ab190-6f33-4919-ab07-67c91bf5643a"/>
    <xsd:import namespace="738e6ff2-f253-4b34-b66c-99a0652ff1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ab190-6f33-4919-ab07-67c91bf56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e6ff2-f253-4b34-b66c-99a0652ff1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34EA26-812A-464C-8E1A-7CB1E1AF6840}">
  <ds:schemaRefs>
    <ds:schemaRef ds:uri="139ab190-6f33-4919-ab07-67c91bf5643a"/>
    <ds:schemaRef ds:uri="738e6ff2-f253-4b34-b66c-99a0652ff1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3A6083-85D5-46B2-914D-6828BF93BC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1178</Words>
  <Application>Microsoft Office PowerPoint</Application>
  <PresentationFormat>Personalizzato</PresentationFormat>
  <Paragraphs>203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Microsoft YaHei UI</vt:lpstr>
      <vt:lpstr>Arial</vt:lpstr>
      <vt:lpstr>Calibri</vt:lpstr>
      <vt:lpstr>Tahoma</vt:lpstr>
      <vt:lpstr>Times New Roman</vt:lpstr>
      <vt:lpstr>Wingdings</vt:lpstr>
      <vt:lpstr>sba coperta 2</vt:lpstr>
      <vt:lpstr>sba interno 2</vt:lpstr>
      <vt:lpstr>sba interno 2a</vt:lpstr>
      <vt:lpstr>Verso la tesi in giurisprudenza  le risorse elettroniche utili per la ricerca bibliografica  14 novembre 2025</vt:lpstr>
      <vt:lpstr>Minerva</vt:lpstr>
      <vt:lpstr>Presentazione standard di PowerPoint</vt:lpstr>
      <vt:lpstr>OneLegale Wolters Kluwer </vt:lpstr>
      <vt:lpstr>De Jure</vt:lpstr>
      <vt:lpstr>Archivio DoGi</vt:lpstr>
      <vt:lpstr>Presentazione standard di PowerPoint</vt:lpstr>
      <vt:lpstr>Nexis Uni </vt:lpstr>
      <vt:lpstr>Westlaw UK</vt:lpstr>
      <vt:lpstr>Heinonline</vt:lpstr>
      <vt:lpstr>La ricerca libera</vt:lpstr>
      <vt:lpstr>La ricerca di sentenze italiane </vt:lpstr>
      <vt:lpstr>La ricerca  di sentenze americane</vt:lpstr>
      <vt:lpstr>Shepard’s</vt:lpstr>
      <vt:lpstr>La ricerca  di sentenze inglesi</vt:lpstr>
      <vt:lpstr>Significant cases  Guidance cases</vt:lpstr>
      <vt:lpstr>Case analysis</vt:lpstr>
      <vt:lpstr>La ricerca di dottrina italiana </vt:lpstr>
      <vt:lpstr>La ricerca  di dottrina americana</vt:lpstr>
      <vt:lpstr>La ricerca  di dottrina inglese</vt:lpstr>
      <vt:lpstr>La ricerca  di dottrina internazionale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selva</dc:creator>
  <cp:lastModifiedBy>Francesco Colombo</cp:lastModifiedBy>
  <cp:revision>3</cp:revision>
  <dcterms:created xsi:type="dcterms:W3CDTF">2010-03-10T09:50:19Z</dcterms:created>
  <dcterms:modified xsi:type="dcterms:W3CDTF">2025-11-13T11:04:55Z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0x01010022B9371D2B77C744A2A57D441FE60E32</vt:lpwstr>
  </property>
  <property fmtid="{D5CDD505-2E9C-101B-9397-08002B2CF9AE}" pid="3" name="_activity">
    <vt:lpwstr/>
  </property>
</Properties>
</file>